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1" r:id="rId3"/>
    <p:sldId id="305" r:id="rId4"/>
    <p:sldId id="278" r:id="rId5"/>
    <p:sldId id="257" r:id="rId6"/>
    <p:sldId id="258" r:id="rId7"/>
    <p:sldId id="259" r:id="rId8"/>
    <p:sldId id="260" r:id="rId9"/>
    <p:sldId id="261" r:id="rId10"/>
    <p:sldId id="262" r:id="rId11"/>
    <p:sldId id="263" r:id="rId12"/>
    <p:sldId id="264" r:id="rId13"/>
    <p:sldId id="265" r:id="rId14"/>
    <p:sldId id="266" r:id="rId15"/>
    <p:sldId id="282" r:id="rId16"/>
    <p:sldId id="291" r:id="rId17"/>
    <p:sldId id="283" r:id="rId18"/>
    <p:sldId id="284" r:id="rId19"/>
    <p:sldId id="292" r:id="rId20"/>
    <p:sldId id="285" r:id="rId21"/>
    <p:sldId id="286" r:id="rId22"/>
    <p:sldId id="287" r:id="rId23"/>
    <p:sldId id="308" r:id="rId24"/>
    <p:sldId id="267" r:id="rId25"/>
    <p:sldId id="268" r:id="rId26"/>
    <p:sldId id="269" r:id="rId27"/>
    <p:sldId id="280" r:id="rId28"/>
    <p:sldId id="270" r:id="rId29"/>
    <p:sldId id="271" r:id="rId30"/>
    <p:sldId id="279" r:id="rId31"/>
    <p:sldId id="272" r:id="rId32"/>
    <p:sldId id="273" r:id="rId33"/>
    <p:sldId id="274" r:id="rId34"/>
    <p:sldId id="275" r:id="rId35"/>
    <p:sldId id="288" r:id="rId36"/>
    <p:sldId id="295" r:id="rId37"/>
    <p:sldId id="296" r:id="rId38"/>
    <p:sldId id="297" r:id="rId39"/>
    <p:sldId id="302" r:id="rId40"/>
    <p:sldId id="298" r:id="rId41"/>
    <p:sldId id="306" r:id="rId42"/>
    <p:sldId id="276" r:id="rId43"/>
    <p:sldId id="277" r:id="rId44"/>
    <p:sldId id="293" r:id="rId45"/>
    <p:sldId id="303" r:id="rId46"/>
    <p:sldId id="304" r:id="rId47"/>
    <p:sldId id="294" r:id="rId48"/>
    <p:sldId id="307" r:id="rId49"/>
    <p:sldId id="289" r:id="rId50"/>
    <p:sldId id="290" r:id="rId51"/>
    <p:sldId id="299" r:id="rId52"/>
    <p:sldId id="300" r:id="rId53"/>
    <p:sldId id="301" r:id="rId54"/>
    <p:sldId id="309" r:id="rId55"/>
    <p:sldId id="310" r:id="rId56"/>
    <p:sldId id="311"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246080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271201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66679-036F-49B7-9850-47CAA1656A5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528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90C4FA-489C-413C-B26A-35CA33D54A49}"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196214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90C4FA-489C-413C-B26A-35CA33D54A49}"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6679-036F-49B7-9850-47CAA1656A5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727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90C4FA-489C-413C-B26A-35CA33D54A49}"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401096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355518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358387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27383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90C4FA-489C-413C-B26A-35CA33D54A49}"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381815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90C4FA-489C-413C-B26A-35CA33D54A49}"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386729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90C4FA-489C-413C-B26A-35CA33D54A49}" type="datetimeFigureOut">
              <a:rPr lang="ru-RU" smtClean="0"/>
              <a:t>30.10.2023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19874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90C4FA-489C-413C-B26A-35CA33D54A49}" type="datetimeFigureOut">
              <a:rPr lang="ru-RU" smtClean="0"/>
              <a:t>30.10.2023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322265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C4FA-489C-413C-B26A-35CA33D54A49}" type="datetimeFigureOut">
              <a:rPr lang="ru-RU" smtClean="0"/>
              <a:t>30.10.2023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61547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90C4FA-489C-413C-B26A-35CA33D54A49}"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73462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90C4FA-489C-413C-B26A-35CA33D54A49}"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6679-036F-49B7-9850-47CAA1656A5C}" type="slidenum">
              <a:rPr lang="ru-RU" smtClean="0"/>
              <a:t>‹#›</a:t>
            </a:fld>
            <a:endParaRPr lang="ru-RU"/>
          </a:p>
        </p:txBody>
      </p:sp>
    </p:spTree>
    <p:extLst>
      <p:ext uri="{BB962C8B-B14F-4D97-AF65-F5344CB8AC3E}">
        <p14:creationId xmlns:p14="http://schemas.microsoft.com/office/powerpoint/2010/main" val="328176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890C4FA-489C-413C-B26A-35CA33D54A49}" type="datetimeFigureOut">
              <a:rPr lang="ru-RU" smtClean="0"/>
              <a:t>30.10.2023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466679-036F-49B7-9850-47CAA1656A5C}" type="slidenum">
              <a:rPr lang="ru-RU" smtClean="0"/>
              <a:t>‹#›</a:t>
            </a:fld>
            <a:endParaRPr lang="ru-RU"/>
          </a:p>
        </p:txBody>
      </p:sp>
    </p:spTree>
    <p:extLst>
      <p:ext uri="{BB962C8B-B14F-4D97-AF65-F5344CB8AC3E}">
        <p14:creationId xmlns:p14="http://schemas.microsoft.com/office/powerpoint/2010/main" val="41212978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SEhUUExMWFhUWFx0YGBcYGRgYGRwYGBkaHB0XGB0fHighHBwlHRwYIjEkJSorLi4uGB8zODMsNygtLisBCgoKDg0OGxAQGiwkHyQsLCwsLCwsLCwsLCwsLCwsLCwsLCwsLCwsLCwsLCwsLCwsLCwsLCwsLCwsLCwsLCwsLP/AABEIALcBEwMBIgACEQEDEQH/xAAbAAAABwEAAAAAAAAAAAAAAAAAAQIDBAUGB//EAEkQAAIBAgQDBAYFCgUCBQUAAAECEQADBBIhMQVBURMiYXEGMkKBkaFSscHR8BQjM0NicoKS4fEkU2OishU0BxZEwuIXRXODk//EABgBAAMBAQAAAAAAAAAAAAAAAAECAwAE/8QAKhEAAgICAgEDAgYDAAAAAAAAAAECERIhAzFRE0FhMvAEFCJxkfFSodH/2gAMAwEAAhEDEQA/ANPwu9Fu3+4v/EVbW8TXM8B6RXywtwIVR3gBoMoiZnWfHnUhuN4kh4dgwBy6AAnX9keGx512ycWcEWzpZxGlVWJEkmud4rjmI7IfnwrzqO0CiI31Yc6Zv8c/OqfypCkd4dqCZ121J6c+VCMlHoaVyOi5aJrqjdlHmQKxVq8twB1bMpmDuDBg/MUvTpypvVF9I21h1YSpDDqCCPlTmWo/oGs2SOjHyq5u4QE93Q9D5kafA0kfxCumO/w7q0QAtGFpL4hFYqzqrDcMQp+dPW4OxB8tatkiWNBBaUFpYWjC0LBQkCnAKMClhaRsZISBSgKWFpSrSuQ1CQtKy0qI2NAClsNBClLS1WnBZFK2UUWNyetEdae7OKUqRS5IbBkcClKKcI8KBStZsRBFACnAaBWhYcQuzoiho6WNKFhoay0apTwNHQyDihHZ0WWKciimtYcUIiiIp00U1rNiUuP9c+76hRUvHn84fd9QoVrZqOHLgEIBL3DoPaPTzok4Vh5nKSepY/fVrZXuLqg0HTp5UuCP1gHkD91ddI4nKV/f/StHDrP+Up8xPKpVnCIPVsL/AC/0qVPW6fcCPtoDL9Jz8PvrUgXLyLtFwO7bAHlH20stc/ZHvH30lbSn2XP48qcFkfQPxNDX3/Yd+fv+DW+g9xwj5XQsCCEMa+A8TVj+T/ny6XXsOzA3bNyXtPOjFJjs3ImGUiTyNVnoXbJF1ezVhA7p0J8jrrV4lwHuZp/0r4ysPBH69Na55JNs64NpIzH/AIhXL9vFq1ksB2SNoR6ytcAPnH1mskuLvLvbPnB+sVqfTKzF1O669yMrnaGbRDzXWqJff/MKMdI0k2+y09GOOOb9u22aHbLqxjY8jW/C1guA3CL1vf11B0kasBVzd9LlDFQmobKdSdQVEer1ZfjVYsjyLezSFwOY+NJt4pDrMeYIrG3+OdoSwR9RsFP0fub5eFJPFW1ItPz9mNsx5nqv+5etNQujeKNvESPI0oCqD0c4vcvXBaZYVbZg6T3SoHyM1oYqfwNXuGFoUBRigMhamnbYpoGlqTSMpEcIoHzoBaS+lIUAaQaMmjVZphOwqNRTgWjoWNiIaiFOURoWahOaimjihlom2CaE0cUYFA1CKOlRR1rDRS49fzh931ChSuIfpD7vqFHWs1HJLCdxe4g7o3I6edLAP+n8vuorFnuL+aPqj2j0FK7M/wCWvvP/AMq6jh9xYc/TUeQ/pRm5/qfI0nKelofClSR7VseX9qwQhdH0yfx50cqfpH4Uec/5nwBoF+t0/A/fWMaT0MQF7g7It3d80HyG2v3Voxczd3tFcf5d8Qw8m6++sv6HMO2/WtKnVJ8ddD+DFart82gu27kaZby5WHhPX31GXZ0Q+ky/ppZym13LiaMIaHXTLoh6a1mQfxlNan04s5Usk28gzMNbkpqFPd130NZQDpH89BMaiw4Q4F1Dp6yn2l2YUrHyL9wd7S423bkaNbPIR18N/wBsBnAMQ06+5lqVx+0fyi/3Se+x9VjuP3wPZ/B1NIMnyLoii0Y9VtuaXj7DD2nHQfLmQada0JPdG59hOZuDm/7Xz8SBHuWhrKDmNUtf6w9q50P+7ozZZCMJ9kd7/RHtqfE7t569SJoRovPQsj8qG2qP/ljlbPskn8fuzuuzk1gfQ66Pym0MwMg+0hn80p2VR0n39IA6CW1qM/qL8aTjsLsvGkqtLDUCaW2UxQpVFGTFNA0qaFBQotSSaFQOM8YtYW32l0kCYVRBZj0USJ+oVqAywC9aVnrHf/UPDkgC3e1Mai2N/JyaFz08siYQ6DYkgnwHdNHFsGSRss1GDULheK7a1bugZQ6hoJkieU1LikaHEHFJmK5hIiR0naah4jiUXMigGNzPhyAqlxBIbEQTPe89nj7KqOCXG7YzPqk6+f3VVca7JS5HdG9F8ZczGNJNR7vFrSiS/joCTr4RWN4vcftnALZZGk6cvHzpOOvMLVvWJTX3UVxAfKzbW+JW2E5oHU6cgftqTbuBhKkEdRqKweMvsAkGO4PsrT8BxSjDpndQdZkge0aWXHSseM7dFvQmo6YxCYDqT0DAmo2K4zZtsVe4Aw3EMSJE8h0IpKY9oZ4h+kPu+oUKqcb6Q2C5755ey3QeFCjg/AMl5OdWEGVe457o+rypYtD/ACm+JH3VW2sQuVf+6OkaDTQDx2PKlC4D+pxJ238T9nOr2cmOy17Ej9WP5j9poQfo2x5kffUTsZH6C4fNyKszYSdVbaZiBO0bg7eFCzUM6/6Q+H3UoOfpoPIf0oXLcHRBH7RE/wDKotxnB0/JlHidfro6MaT0VvAXxN1hIjug+G+h0rUWMRnH6exejndTs3066DX4VivRTGReBOIsrBglArASRoehO1bC1iw29/A3pOjGFY+YB3qM+y/H0UvpzhytlGFop+cjMrC4DKtoFJ0238PGsYtxtNG/kBrY+nWHH5Nm7KyIuLLLdJ3DCIE9R0rnmdRvkH8b0EOXtiddDsf1c8ulWPpPbU4i8SoMgHVbJmbVz6bfWI16ZozWGxKgzKRse/c6fLlWj4zeDXQwYd63a9pB7BHtIWOp+WntTSBOfRHUrm3USx54cbu3RSd389epMuYe5IBDyO6fXXaLR9m30+voRlbs3yYIbQwf0hOhNk+zb6N8xyMq5aZo3bYe1fb2F/ZHMH58yRVCRb+i90/lVnvE6x61w723H0QOXP69D0C7vXPOBSMTa0b9IBqLvW4NyY5/MdVre4rFKr5DuROx21qcvqKw+kdFHVfjuJLbAO8mNKZwvG0cqIILEfOPvFCmG0W1DOJiRPTnRTWW9Kb5S5I5qNPfGlBKwt0aXFY1LYliOgHUwT9hrl//AIl4xbmJtlWkdkOo1zvMD4VaYfF3CGk7GPVHQH8fZWY9NMR2r2XjKGtkQPBzuaZRQkpWipvO06E9fVnX30hmY75v5BUS6w0kj+Y/ZTbZf2Pi5qiJHdfQVv8ACWv/AMa9Z0kGdY+EVoprGegPELa4OyGdFhTu0bO3Wk+lWPc3FyMezyggoTlYgzy0JGlRULdHTmlGydiv0l/+L6nqj4bci5P7B+qn8NjlC95u8y+ZkgjWq7MbUNIkjKRzE6a/CrJaIt20y04q8XW8x9RqBxW53Lf7p/5Gmb/EM+p1adW90RERS+M24s2Wn1gfv+2snTRpLTaJGJuaIf2R9VE+KKopnrOg+6o1+53V/dH1U3eYFVE8jpIn3CmQjIt7jtye67L0IMH5GmLl5nAZmLEzJJJJ1UCTvsIqrL1Ntt3F9/8AyHgfx8mpCZNgbcz9R+6hUDEYg5jlIjloPuoUljpEFcYpVZxV3kIVCIkerPTTei7ZCv6XGt3RsCDo3/I8+oqZevLbs2Ct8WlaNrc55VTG2kk71EGPBH/e3Dow7tsj1TqRpuNvGpvQ8dlgFUzpiD9WwGlDHW/zmYWb7kqsstxrY29UwRqKK3eB/XXjoOUdfH8aU3xTLKE/lTTbGlrbSfXE+v191ACJ2PD9zJh2vd3WbhQrHIk+t51Bu4a62rYG1PV7oaneJWFZbRNm/c7sAKcpUDk+2pmq08LQ/wD266f3rxH20RkjUei5uW7yQuFs69dJ6mCJ08uVariFhndi1vhF2fbfuudBv63lvyrF+j+DIupGCRdRpdfMPAbNp10+NbnH8MfMS2B4f+8zwPhkGvuqUuysejO+k1lbeFusbOBtxk72HuBrnrqIVSPHXwmsCeJL9K7/ALB9lbv0rVUwl8H/AKVaJQaWTmvEh1OVNRrI6HyrlecfgGmjs0jQ4XHBiIa5M/SUH6q0uJ4qWZCEPdRFMXCslQskhV1JI1POTWG4Y4DTrp4GtGMVrot3/wDm3LzFFpJ6FTbVNFrZcttn0A3a+50Fvo3VTvvJ+k0um2YPdJ0PsXDyuDnc12HxHUEQsNczg/m2EA+sqkeqerr4f03ElrQk9xdzqVsczeHNz9I/zHqwDxdoSSpllwsRiLRgfpl9lR+sbmXJ9rkOZ01ga30lxOS8ndJ7m4KjXMQBqwHM6eFYjA3lF22ZUfnEO+HH6y0eQJ9rz16lTW59J5Fy2dfUY9fVZeXP1qWX1DR+llZxS4TbtsdJfY5Z00Pqsw36GoWAaHTwZfr/AKVK49cy2bRMmXbWI1mdqqLOOUMCATBnXTYz406dom6TJt3jT8u70H95mo/E75YGdYJGwmIB8Bz50mxbBtO2pAIEZR10JM8teXWq97oOVddSwOx1IWDBomJq3lRSSBuSdB1Ounuqnx+BF/8AJ7YeGCtEKWzAnNptEAGrHF9xREwTuAJk/L5VUvj7jGFd4gawQRrrpljYfOk/YbVbG+PejD4awt1mckuEC9kEJBDnNqdhlA/iFR8NwK5dwy3LakubjA5rtu2cgAg99gImRIqztcZxFu3l1KkzqGYg9Yyx13HTrTOHxrR3kuliSTlQnU+dFWB4mh4JwK4mHtm7aUw0T+Zu90s095bNyQZHte9acxJKW5AKhQDOQrqGjT8xb1C6bjSNOdSsDw+3cwz3TbuBkUwHJB7o3AmIqdxrArjP/UWFFt7ls5YfUlBkJmVcGJWdyulK5UyihaM9gLqkiAYJj2T/AGqDf4sjCCrbz7I5H4709xL0YFm01wYhLmX2ApGmcITmJgQTVBirhES0CD+sCj2vH8adDTZk3Guyxu4kA6ggRzIJ+XnT2M4obtu3bCnuQASIGsBufiI8jVCcWVEDsuZ7zZj7X7Xh+IpSB7mQqiXCGOiW2kR4iAemtFs3wW68RJuC22UAcy0QAs7wfwacQM5DKDA7sEa7HWATp9461B/6JiHYv2DIDoVgqAIAME6a68+dWOIcgrbCN2faonaZrLesygSTJkyPWIO1J6mxsNbKsLliRDc5Go+NReN4gqbYB3mdPEVY8XvNZYFUBliBLDYR3pkCZIkDUfOqXGXblwJdujuK0NsqrJHdBB1nWqZolgxrD3SVBJk/Dn0oqL/p91YBy7A63bcwwkHVp2IoUtoan4LJr5/JkYXrSwFlyoKerHd/lqN+XNP/AHqDVhAtT7Mgbezv41Iw5P5KuuHBAGu9oRm+cET76bS80/psMNRss6Rt5zQkGPuOYfGyqn8rzSu4txMbnwpXFMSAtsnEXlkMB2SmTlOpbeDypVnEMAJxFufC3E67xGlHxPG5bKMcUbQzle0W3mzGCcuWNIHOgFdgxl1Th7cviSAYm2IvHQ/pNdv6VWhUP6viLec/fVqmKD4XMMS5AeDdVCHPLLl6SRrFVhxKH/1WOP7qsPsrBJ/CMKmcf4S+2o0utAInxMf3roGK4MZBThGHAjV3xChBqd1C6nn79651gWTOB/j7v7xIGhHPMv11vcVwcXShXg926Y0bEYpQg21YdrcJ948qnLseJA46+XDYhM/DLRNi4Ozwyl7zdwnKG0yzG8ab1yPX9r4iuycTcYe1cS7iOHYNWtups4a0GunMpGUsddZgnJ7xXGlHltNGA0iXg519flswB58+VXI21B/ixBH1VS4XCE6hVYGI1BHvE9KsrSZcw/NoVMNFgkgjlvM+6ixU0WfCmQlhNqcrbXA7aqR+sBWPxtINwt8ToRuNmQbsDytn6X4Jmq/0dtXrjEI14iDr2BVAR/Dqeg5mtGwdUyPdQd4mQk3QNTlGoAjQd4dZBnQxkkgTg2yuw+JbumdoPrsdhaPK0P2vwxy9C4+puXUFthKq4c8lVihzFtge7pz8K5nba8NAXbxJQk96dTKjw05HyqTguJYi2rgBnz5dWy6ETrAfeT8a0mmCKaLfjmPGYAwwiNWnWddv6GpPCuHi6gbsQM0x3jPho079fAb1ijZubEE+9QfHUXARt1rS+j/Hu9iO07XtMyv2YOVQkRmtBJIURrqY1NLddGjFt/qLW4DYS5bB0bRgQCd9CDA5zy5aVz7GYtg5ViJWYjnPMV0O7iMPeBKs2aNAbpZjt3crmOukdOdYL0k4JcCl0tXYRdWZdIJgAZZEx5D300J+TckPArg+LQ32ULBAPeJEE5lGmsSeWgqX2TxtiD5XE69ZrJcHxSqZ1BiCYkanpznSRWhYpMMljQwZZh46T4EVQm2Tbll8q92/puBcUHf2tdfdSPyZyR3L5/8A3BfqNNOqnu9nZIXYdptP1a+dMY50tgTZtk8tS3T5VroB0bg1ojA3wVK9xzDXC/sb5uQ8OUVeC4zE964SLkfowkDMNJcapv3xM6xyrGeinFVbDYlFtoiradiV9XVCO8PGN/Cs9x3id25iSxZ0lyLYz5p7Ju6FyzOswORI86g9l1Kkbv0nS41pEOeHdQ2dgwAz5pKIJ0CgyNgI61keJcFAAIuqeYAQLIbNyuamNBtzqz9FuL3L1rVk7S0UPqguUHe3BB70rvvnHWo/pXi3fEWyxCt2QPf7o3O41G/I/ZQTYzpqyuxdjDWbKXLnaF2EZAbaiQZaWCbBWWDOuu3Ott3WLaEBCDC5mMGOp1H3AaTrVFxPjLXXXO+gm2AAcoUk6xyjNyH31IscSCQbguQVIDZzlyqpJBXL3huB3vdVFZLtl02ftLYzqqZWznNs0CIO8TNb5WuvhlW0qZCupPaaggiQVWJ2jlpXOeF2cLirzW7lwwAWItrDyhn2bZLc9wa0xsYSyulm/cGp7wG4DGIzAgnKdMvKkn1oeHeyru2rnaEXCsW1zObzg2e6+Q+Ykj4jWoXFLRC5c1t0uHOyIGCSApUrroGGUiNhFXtvGZ0KWcBnQ2phiImQRZYBd4GbU+yImonE8FcuhRcti0kNlNtC7R3CRkLaQwZO8UAAE7g0qlvY0o60Z68QTqikwBJa7OgAHt9BQq7/APLrN3g12DqJtINOR/T8xRVT9BKuQprdpRlchFCoDkObpBgBYza66gba09hnDl81y1aj1c1hjI0MyLhB59OR8KpcLfTQlyVCkMd4BHQHTlseQ8qtL+CNoKRcZQGDCeRInMQvq7T1gbdVyFXZMxGS2BnxltNYn8lfptBbekJxDD8sexP7GEbXykQPjVVj+CRnS2A3f9bK0SZidNP6HepFjgJFvMb1m3bUySzOjHQAhQVBPvE+FG9D0HY4pdzrF0gayHVIIERGVQcx73ONdPCzxWLutqmJsWhGoaGOuo32PLnzqkbCILgYERBHnDESQddwRr9EzSxhVGsnvezI1P2AkiKXNCk/D9s7gDiNtifZVbZO3KK6M/o6XRDi8bibqsJFq2RaUgASGknTXkRvXKsOgRiUt3DAnlHIdJH960PDOL3e85lJGaWzNJIVYUDUnTcyBptANCUhos2vD7GFw7ItjDWLYnvM03LgticzZyZWAN5NZtuCW1w8rZQPHaNksNcVQTrDd62sdQIA+NT8TfsFVu5b90H1gWtqDEAjvknLGbSd561ncVxhrrf4dHtZhGVHuZYjbKZke4bmY0hLaKPSI93CrcuoQVRrgE91bYBnRu7rB01iDypl8Dct3fzLC92a55W2SsDViQSO6u0kCelV+CuzdKtoS4HfJGWBBzHyE++N6SmJJvuLZY5iRlBGqGR60xHn1o7Jd+xof+q4lrTMqC4itBFshNfBNjynXSdaqLfpdZ9q3dXf2R9jb/dUbi2F4guHNzsGXDghjcUi4u2j5hqPW3gb1kGuGTO8/OnSLK62b5PSvDx6zj+F/sn7KW3pRhQf0h/kfnt7Mf0iufdp4D5/fQFzwrUE3p9LMMPaY/wkc/GoWJ9KrUq1sXBcUyrgKCD/ADag8xEGsf2nh8/6VK4fY7VwoIHUswUAecffWoBrsNx1sTITDZWAzNllk1IWQIkCWEDb4ULsKQpkT+0qidoAjw50xbw+Btqrq/aGZALBWUgkQwUkz7yDoRvWt4Fi3un87evLbCzAa2idArvcYZeWigkg0ydewji5OkzD8QwAW4w1XLsO4SYOpMAc5012osYrFSTLZivIAbREk6a112zibLN3VtNzBUtc28RZCA/xmmOLLeaews2lyie7kDE+KsAIGmx560fVM+Fo51h0bvHswQYEwAqkCDrqJ5/CpScPzW9LecgSWCxt9KPd0+ddAt4m2wXv2lvKsMLoTDxA1CHsWJE5jAuDz6MY7hEAOEuPmaB2IDwpjvS0yp13k6eOivkN6Jm1xAt2XtjDOquJYp3RGWQWhDA2O4G3hTXo/ZKOoYpZuW1YqYttK3G1Lm5cC9pOUeyYEVuMRwayHDm5ddl3AKgHXdjl5xGh+s0T4qysi2bIvAibIy9rlYgZiDJgAluWgpc7Wh1x12UlrhbEhzfuXQEywtu3mMMGBDIcoiAAJYc+UHFemeMRLrWxJyGO9O3IERuCS2YHYjQaitzxTGvb7RsryIhnYlX02RVYkRrMqOutcp49mvObzQAxMQhUmOeU+MjefCirYJJEQEEhwqzmJOYk6gjlPiJp6xi3EhTOklNxz0g9fCqwo2UCDueXlpS5zagwYn306A0bb0R4u1u/3MFZcm27hwjBycrjLmEjK0NIjX3VscHiMc4GS3ZspqO5b7yXMraQSdB3fZ9o7CsZ6I4XGs82WUL2bDM5QhLpR8pIM9AZg6Gn7mJxr9p/iJZCUde0Vc7BArNkYqCDIykAaAe6b7GXRpOKYS+Fm9j2tArkcCc2csPzoC5eXkBmnSNanF30sYhVXEDU5nZhoCttspBI2ZAG563DVL+VWQbfaWi9zIbcI+TPrmQQFJAEd7cmRzpziPFbRxQc2glwQFE3GTMAAAxK23zwMsFdMq66kgUEdv8ApawaFxT5RAEIoEAQAANAKFMcSxTJcKgYWAFgLetIAMogZSVKxtEbg770KO/I1x/x/wBldwzAo5DIco5yfgAcs/Hz51oMOH7LKSQM6gGd9Gg+U5RpzPnUPDcHv2Db7VCAyggxl0iQNz1knxHv2+D4NauAS6tGrZbgJgmSW3I3Ez+110nts5sW2NcMDmwezJNwiRn0SW8Qc2WfCN/Kpb27hQkhRcjKSxbJmjYnlptI6Um3g8QWLJiMgmWyqjohGioWF0nMNBsC3LWpL8KdSWLuznQ5gylttpEuNjOYielN7F8aRkOI37yMqm6AQZVQpBUEEGDmMyNtOVNJjTLFc2Y89GZiNZLH8Ryrdf8ARzcEOhBMwRodByI3jpNZ/iXArqEFLOdCkg5k9YKdNSdCwPMkTUnkI4tdGQ4zeYKpPtMBLJ3iRLasR9vs9KcuW2uW1ZWhgdZYeyd9DIPkI6zWqtcIuXLJFxArMvtKhXXlJudfDpU7C8MW0ZOIV45LaUc5PtRrRVgwb2ZzheCxTIq2xeAZgYWF7scyzDcHl4adZ+H4S1i80W7zFoBB7S4B1IOuY68pjUVpB6S2VyWi4SRChlfM2WRAGUDkNjrPlL+P4yLNoPctOJ9UXT2UgRqtpZuH+LKNNxRcdW+h8YrVmfs+iaLcNzJZys0kXS4MR6qiDA6xHMVE4+cLh3t3LptIVOZbOFsrbLwZ77GWC6EaZZ11O1U/pJ6csHC27YtkgFjlKtvKwpYkaRoSZ+IrH4y473O0uMXLesWYkjpJn3e6KaKRrS6JvGMZ+VXHKdolonu2c7FUAA2Hq6tJ0A32qvPC9+8dPEU8FAgqY5/g707hnka/f86tGmTcmV54f+34axRXOHECSwjrAj5GpmPcWxmWSTpvp56VFscRLA5svgdY8t6LpBTbVjZwB6rSTgW8KlllMAso+f8Ab3+HWo7LJI0JHl8jQ0ZNm8/8P/RKxfsm9dtl3W4U1PcEBSDA89jPP3bPAJawym2joD2jsuYG4ArmQrd4GRoAZ0AGlcewPGruGdLiMQB6ygnKw5qw2Mj4e6ugXiJ0MgwQeqsAwPwPzrl55OO0UU6XRa8X4xfsKRdAa3oe31YZZJZWgyJEAEKcvON6iYgYpbb3cKqXbTgEFb7l9IPdLL3o02f3cijB8Va1oe8p9k/YeVSbwDo3YsMrCHtOcum0dGBn+06CHOn2a76EcO4xexVpe0Lyswblhg5jVfzwTJE8yGB5g0vEemRwd1UYkdwjLeyiy5MQc49WDOoAG/dHJ3hN9MNYufmWBtqrZVc35GoAUhnKEEGVk8jz0nW7yXFDpmyt1R0PwZQffG9XtPZqI6+lFu4E71rtrqnKivmWZKqFY6wY6aa1G4FwQoe1ZrmcA5kNxHXUb+oHOxOpMeHKw0nYaVHfCWzc7TIM+ne56bT1rBLfBW9CgLEsTqCVMnoVIrAekXAbqiCj3suZjetqZLmIF1WcnQACRHnWj4kl64E7K6LbK6vJTP6pkDcf2mrnC4g5RnYF47zAZQTzIHIeE1otxdgklJUcUa3dLKjW4OwmQCSTESQPDcU7Y4Guc23zW7inVSlwxMRqrNoRqCQAetdjx9m3eXLdRLi7gOoYT1E86pinZXYXBWRbEBbi9kpUH1olgfdB28ap6lroVQo5/iMJdw9tHa3eQElSpOWAoBBIZdSTn5aZN9aRdxdpdbgZwdXtgqksFWQrKhKrGUzpBBiYIrScRu371027y2PyZmKoFuKCwY6ZTOY3B3SQRGh5VXcV4bYt3Lai0ouBWN1A+pEsoC76bADSQee4RhSHOF8US2wvWrRt2HYk5mUgm2uiE5FUmQxlu8QXPIxE4hxJe0e6lxSqvKyRcZTC694Zp3EjXpUW7w/srxV7ROcTk7OH0g7LowG8gldBPMVb8RdcXYSybgOolntCy6FSBGtw2o65Mu4NNGKsWUtUQrPpxcVQqrbIAHrLdZttZJuSdZoVWXPQu+SYZIBK6i4Zy92e6jLrE6E70VNSNZ0e1iMeezyYTQLHam4kwVjMoN08oMEcqPF4PG32CvFoICM6XMoeWHfyoc2qyIldfAxU2zxjuIFUk5F8B6ooLi7rbQP3RJ+z66lbHpFlwzA2sOhyrLEDNduMWckAZmzMZGaJMQKq8J6VWlOXC4YC2zhyUt9mubbMAB79YPhTrYN33Y+8z8qcs8OWYGZ26CSfgKH7hH/+vEhT2YDiTyOUt60GOfOo9zGXmH0RyjQChima0cptlJ2DAj3jSq29dZ9MxPgNKxg8TcA9Z5P461AxGJKjN6q9T+Pqq0w+B6gfWakXeAJfyZ1MIcw1KjprG/8AWtYKKDCW7ilcWmIaEJ1LLbCgSp1NliSCTpGtQXxb3Rnyp2rZspIWcuZmWYUwBm5Dc1o/TPAZcATZT9CQwRBHdnKYAGkBidPOsDw3iuQaktZJkNzQk8wPZk+6R4SnIm1aFlaGeI8MZXzNq7ckBjfVi39KhvgswIVojlKdd9xFO4jH2XvElS0tEyxkDaBqddIHWtJwfGWrxOW3DLocwE+Gpj5+NTbklYitmbHBbrWwbbgwehWQfHXYg+BmqzEJetGHBXoSdPcZIPurqDYezbQXMQ6pbzBQNYltgSNeu2nOavrN/CQAr2zpAE6axoOUn5zTQ5ZLsqoX2cNvMziNx5jfnsBTdpQDESeU7e/xrqfpK1lU7thHjeLKs8nmhBER1M1jH4ZdzhraXFUjY21kDq3qyedUfNGQj06Ka3aN1siiX105+Q5D+1O3eD3/APKMZRsVPsjkDvNbTC4AIZYhWO5hQZjUaHWNpqPc4SiyxvXBPRl284+vpUnz70azE4lXQQwOw0KkQdeRHz8K3Ho5iO0wtozJUG0f4DK/7GT4U1cvWcvZEHEMdkOWSfMRHnyqo4paFm3Fsm3mIm2pYpmHtFiZmNNNDHhRd8iqqDejUDEoWKHOGHIrBPio5irC1bkFWAy/REM0+ckLXMheIYGc0Gedbi56RW7VhX3BYLlEDWJJPgI+YrflkgRr3NhwrGpaUliFQDmZ1LADU7n+vSrHCYiw7hbl5E10UuAzax3RMwSN6xFn0kwl6xlvYf1WJAI7TMYPeBIAGmnvOprIcV4sL1wm7hg+kJlOXIoBhBpqATPLnV4cb90NLkXsdx47iLbIOxFvIGy5wNSyz3E6gQZO2w6xRZqxtj0vuBAotqAshVJJCgmdhGp3P9qYu+kd9tnVPJfkCZPxpvSkI+WNGpxHFCt8W+xuEEDvqoKydNTnEAaE6H77QNXN7vF8Rsbr/GPqqNex1xt7jnzZj9tP6TE9ZI6ot0+BpjHXkyw4VpZVy90+swEmeQmT4A1ytmJ3JPv1pIHkfDY0fQ+QfmPg3uPOHt+3bC/RW1aYR0kD66p8TftNdUm+GzQGuM2uVZhIIY213EqdJ2FZhrgHh5/fUe/icsEKT7/xPyo+kvJlyyfSNNieJ2bJFtbhu2ssG2RmymG7yMQVks2bY+ruDpUH0jxFjKMju7akZpgZm0RW3yrM94HblJIh4Lj1kCblqW+gFXJHgT31PjmNQ7+IW6WItsizzm4B4FgBHwoLjj7Mdzk+0VbxPs+8SaKphsIdcya+J+2DR03pzDmjveE4fbFq3p7C/wDEURGuUak7ACT8Kq7fEWKIFHsKBG/qjas96SYxY7NluXGJBy27ZuARzYyFnTYEkcwK5Sh0G7gktJ2mKuraToSJPh5+Amq5vSBmX/Cp+T2CCTiLiEswgwbds6ttEmSeQ6Y30Ot5LTdnbu3LxuHKcQmW2ggDMEkh2IkdNdudam9g2uvmvubr8l9lfIbD5xrtQZWKj2yL+Tpc1RrzSxZ714nM5IGgX2EEaAdffUzD4MAQPjUmzg+W/gNv61ZWbAXffpypZSoFWxnC4LmalFflv9/kaAumddvH8fKnD/Y/ZUs3Y+KohEFTtI+UHcHwrn/H/Qlxe7XBqr23MvZLAEHWYmAy6nnOu1dLK+Hw1HwphrKnp7qqpeCbic6w/o0LVws+HtIMxKr2YJAnSPGPH403wv0aSwWZL0k8nWBIk7qfHpXSuzYbEx4iRTFzDBhrbQ+Qj6q1mo5T6W50s5G7LKxUBg7M3dIOgyCNubHSap8Lgbtpw/bWdgyg3DzPPu+ddgxvo7YvKUuWpVhsGjbmNNDUO36EYQfqnMCBNzlJMbeJ132o2qA42c8PEbo9a/aHLRpPu8R+OlNflR1/xEeSsYM66zXVL/oVg1cgYcGNiWbp56U7/wCXcOo0sWl1mYzeYhpEHb6oMELjHwDA5KWJJLXrjz9FGB/3eX17zT1jhvaTlt37k8iwX5pLfKuk4nieFsNCWkYzB7G3bOWInMxjUAg5RLHkDBguG+llu8zoovJlmAyhQwESVysRpIkGCJpq+DYoy3C/Re9ysdkp3lonzZoY/Cqr0i9HrnbAXCEWO7GoI+HyANdFvY47hYHVz8wPumqniloYhSGlzy0hQev9xTQdPYJx1o58nDFQFsshTBYywB6GBAPg0Uq4EPrhh0YldvBCJPuNargnoPiMTrmtpbUxmDAj+FVJPulPOtHxDgHDMAofFOrXT6oIWWbT1LQ9bUjVsx11NdOcUc/pyZzfD8Pa4C1tbrpGjJaJ16bx46E+MVAu4dh7LgDcsjLB5jWtTxX0rxV1W7BBYtKv6V94hTpIEaE7DSKzeJxjl2ftmJ0zFJk9CWHLzPuqmS6JYisDgXuyLYBiJllXeY3I3IgeJA5ikY7DdkRF21cza/m3zRopE6CJDAj38wRSbtxnALhF5h3Vc5HhpLA7bHfek2rq3NAt33NmA6mG9UfxaUN2NSx+RsXSNDtMxyowQx+jv1I8I5/XR3bKiMr5uukR4HUj4GKcS1FMTbFKcurKCCPH6wQQffTF0gjTXw+40+bnT+nv60LfZzLKcw1BGXLP7SlTI8NjRYEVzN+1Hg21HhsOWcLBXTNoTBHhod9pAqZi+LXbZJWzYM+0lvKR5FSCvkIqFw/F2crN2Vu3cQTmyvcAGZQCqPcK5tTuOhFSc9nRHj1ZqbHC8K6Emy9pp7rly4aOi5kkddQR1G9ZziV9FIa3bazcOmQ58r7Bic1wldZgSZ086gti71xgzsxnU3AFZ46sZn+GQBUu1w7tRLXbhBMhsqN13h5Unpt1NZyy6QUse2V1zh92TKEHwiPdGlFUt+FYkGAHjlLBTHln08qFL/I+Xyjq9i2/ZoIyAoPM6Dfnr00FTLFoAQTlHOBqfPr5bUeGUdmmXU5VknbYbVKw6a6DM3U7D3c652VCAMd0ZVPX1m/p5aedSsJhmIOsKd/xuacS0Bqxk+f107+UA7+6OXy2qMp+Cih5FyEHd+Ok++dqLJqC251AnQjwg6/VR7dVMbwxVh00O/nHuijtKSOYB0M7E9BM6+AqY4+YjmfAzI98fjpRFOnvB5fZ8aI3FTunT4ZzPgNFHzpBvnYR5DMB79N6xhfa6wd42O5Hx2pYedxP499MW1cnp4y/9KW7L7TA+A/pWMOhV6R8fspaoTsfmftqIcYo9VB+8dvnpUW9xKd2J8BoPx8adRYraLQ5R6zCeggmkPigNVUDxfb7qpbuLIGsIPHf3c/gKrMXxa2urEk9WMAnwnVvkaZRFci+xHEAZJYnrH3/AN6hYrEGDrkkaEkFh4gEEH+U1TNxQEgNdW3mEhACHI8vW25MaaF2T+atlj9JvrgaD3k09Ash8N4FbtAqj3LpO4IAU6zLZQGaPGBvpUrC3Ak5SttTrCIobNtuNZ89fGivFjpcu6fRTUCATOkLy5TvR2BP6O3tuzd6PMnuj4CmFFB2bVLc/t3DpPyAPgSaYxmItos370geyO6vunY+QNKvMv6y4XPRT8ix+wEUxdwXbAfmlVfp7EdYc96fBSPKsjMr/R+9ZGOtXrTMCbykqCwYhmCwygSV25RAmh6UXsFhOztYcHF4lrjPcuXCbt1dBtyDd1d9YXXel2fRbCIZNvtGmYlss+OYyR7hVzi+BG9ayQtlI0AEacttT4E6eNG9i4ujnV/HXHXLecZYAyA52Mc3iAT7x5GnbF05BqVRTC7aHwMBFOo1VS1TsdwgYdssAnkzQffl2HvzUy6hmDN3iNATXTFLs5pSrQziMrGRbB5+0ZPVmYl2/wBvlSbVzMMpMCT3QIXc8uvidalFh0qOjLroNzyphL0Oi2B0omIHOmLl8dai3MYPwaYVJslPcjlPnUW6xPOPKmzjB+CfvppsSvT5x9tCx1FjiyNjFOBgQ+dQ0qPA+svP75qKL6cwfc396NHQBspMQPPceY+dB0x0mhF3Ao2qNB6Np8D/AGqM9p7Z7ygjxAIMVJ7QHn8RTiZvZYGd1B/9p3900jgvYopP3IhvltfzQ8Mlsf8AtoUdxQDrbAPvHymhS0xrR3Dh99GRJIUBF2B5AfGpg4naXuq0GOYbb+U0KFcU9ujojpWIfjFoe2Pg32AUa8SQ7MT7mj5tRUKDgkNF2SLeMUcxHPT/AONPnjdsQARm6w3dHRdNBQoUErDLQDxG2BJf5Ofspl+OW9lO3M5jRUKaME1YsnQziuLJrnuEkeyAQPfpH11GXiikgJAJ8CT15iPkKFCqKKQl2Rb/ABmyDq7OfAMB8SPsppOKl5ysqKBJIDaDrMFvh8KKhRAQrnFLI5m4epBVZ+s/Ks7jjevYjtCAtlVKKQTlnUyQpV+cE7+JoUKK0DslcPsLabM10sY1ULlQ6giQB3iCOfvq3/K84JLgKscjAJ6AD6hQoVjCBj7KnSWOplgeh9n7yaUL/agM9zKkwNDvGoVQIHLoKFCsYWmJsp6ok9WBPwER8Z86kpiUcy7n4En+1ChQMWFnF2V9UgeMMW+MaeYihe4tZA1af4TQoVqGKniPFcK6lSv+3UeMxXP+JY7IxCgleRNChVeN0SnFPsrn4kT/AHNMDGnXbehQqtsVQQO1J6fAURJoUKY1CS560kvQoUA0JzUtGEN5D/kKFCgGhmaUgB3aOmhj37n5UKFIwir190JUuwI5SaKhQrBP/9k="/>
          <p:cNvSpPr>
            <a:spLocks noGrp="1" noChangeAspect="1" noChangeArrowheads="1"/>
          </p:cNvSpPr>
          <p:nvPr>
            <p:ph type="ctrTitle"/>
          </p:nvPr>
        </p:nvSpPr>
        <p:spPr bwMode="auto">
          <a:xfrm>
            <a:off x="1524000" y="232012"/>
            <a:ext cx="9144000" cy="3277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ru-RU" b="1" dirty="0" smtClean="0">
                <a:effectLst/>
              </a:rPr>
              <a:t>Сеул - </a:t>
            </a:r>
            <a:r>
              <a:rPr lang="ru-RU" b="1" dirty="0" err="1" smtClean="0">
                <a:effectLst/>
              </a:rPr>
              <a:t>Корей</a:t>
            </a:r>
            <a:r>
              <a:rPr lang="ru-RU" b="1" dirty="0" smtClean="0">
                <a:effectLst/>
              </a:rPr>
              <a:t> </a:t>
            </a:r>
            <a:r>
              <a:rPr lang="ru-RU" b="1" dirty="0" err="1" smtClean="0">
                <a:effectLst/>
              </a:rPr>
              <a:t>елінің</a:t>
            </a:r>
            <a:r>
              <a:rPr lang="ru-RU" b="1" dirty="0" smtClean="0">
                <a:effectLst/>
              </a:rPr>
              <a:t> </a:t>
            </a:r>
            <a:r>
              <a:rPr lang="ru-RU" b="1" dirty="0" err="1" smtClean="0">
                <a:effectLst/>
              </a:rPr>
              <a:t>астанасы</a:t>
            </a:r>
            <a:endParaRPr lang="ru-RU" dirty="0"/>
          </a:p>
        </p:txBody>
      </p:sp>
      <p:sp>
        <p:nvSpPr>
          <p:cNvPr id="4" name="AutoShape 2" descr="data:image/jpeg;base64,/9j/4AAQSkZJRgABAQAAAQABAAD/2wCEAAkGBxQTEhUUExQVFRUXGRcYFRgYGBgXGRkYHRccGhcbHB0YHCggGBwmGxUXITIiJSkrLi4uFx8zODYtNygtLisBCgoKDg0OGhAQGy8kIB8sLCwsLCwsLC0sLCwsLCwsLCwsLCwsLCwsLC0sLCwsNywsLCwsLCwsLCwrLCwsOCwsM//AABEIAIYA8AMBIgACEQEDEQH/xAAcAAABBQEBAQAAAAAAAAAAAAAEAAECAwUGBwj/xABJEAACAQIEAgYGBgcGBAcBAAABAhEAAwQSITEFQRMiUWFxgQYyQpGh0RQjUrHB8BUzYpKT0uFTVHKCg/EHQ6KyREVjs8LD4hb/xAAZAQADAQEBAAAAAAAAAAAAAAAAAQIDBAX/xAAlEQACAgEEAgICAwAAAAAAAAAAAQIRAxITIVExQSJhBBRSkaH/2gAMAwEAAhEDEQA/APGKVPSqhCpUqVACpAU9IrQAZYQmNPs/e3yFHWrrTbs3nZLaNkcD2ULZrug9Yg5m56gUNbukKADAgfFWJ+Kr7qhc2PgxP8NfnSEaSY+1bH1dmWGUhnM6o4uTEc0yoR/ipjjnKsSR9XqggQJOc+PWc0BeXfuFz/tSiiB0V7xH3IKaQEBdVyCy9YrIjQDeffT4bHNlAaLhuDVnkspWYYGd4Yg9unZVYXrJ3WtfcajhlEWiSBGb8dfhVUSGWrNplZkuG0RtaeZfNOcBgdlIXfcHuq/iGHy3jbxINu8GCs6gFAogMdDqfbkb924AxODay62nAzIbgaDP+4p8Lj2VAnrWyFco3PLoBI1AjSihBVu2FS2120LllhcVGRgrlgRq2h9UlSAQJBoTEYCAWRhcUAZis9VnB6pB10Kkdm1WBl1ZD0bEdYGCoX2VB56EjXsFNiFuWnVsptuozI67jSVaRs0fcaAAQNfz9iqKMe4SdY57QPZnl4mhAKCkNFKKnFKKYyEUoqcUooAjFNFTilFMCEUbhB1T8T+FCxR+AHVbWPw7/HWlQBFtdV5aR/QVG4mp1ujw28u6irSHqqF2EnnAE/Otm16KYl0W8hGR5KnpLYGhA1zERqwGvbVRIbOaA6vrt625Gu33UxYf2p/dFdPiPQzG22W0yMLjyy+oTlWA3tRoWXnOtQu+iHEF3tXN41t8/I9xquBNnBxSilSrA1FFKKVKgBRSp6VAB8Qvl/8AWf5qMwHDmv3VspAZ+kAJ2EIpM+QNCuuhHc3/ALafzUfZw1ssemfKn1gOXVtQcsCCPWVV/wA9AhW8BbIzXrwtqZkL13yOslgoMHLlAIJHrCrQttkcMeiSYdiGeG6smBqQSANOynOOS3cD27IIVHlWMhn9RzJ2GY5gO4UZw/idy1N6BdNtyiq22XVAJM6AcooQmZossrB7baIoAIMEGJVoMMNpmI07YqxcejLD2Uz3Gzi4s9QdbOoGuhmee3uPv4nCNYydEUxKjMXBOU2iNRERppWey5ItqUZcvrQGOxIhhtpv+FWSTHCLTK74e+GS2cttXEXHVyQD2CCFB0G/Ks25gmtv0VwdGyqVbNoFM8/fRFi3a6OWZxeAOQBRkI9qWmVYHXvqeF4o4VVYLeT9aVcFszaLqwhoIAkTyFCADFg6RDSFIA1IjefIT5VZg8e1uQpBQsGe2dUfIxKBu4ZmGn2jTPeAJZZtklQwEgZTrlB5iJEdw8anjOHumkBhlmV1HX1Uac+XkaAJ4m1byqcj2mySJllunUFln1RlgeK1kRWn9MfKUzSpAWDrAAzAL2a/fWeFoGhgKeKvXD/Vm5IgNkjnMT7vlUIpjK4pVOKUU6CyuKUVOKUU6AhFavBrReUUSzER8APOTWbFbHAQBnLaqPWE5SQeXdoN6KB+DYvYgWV6C0FJMi5dUk5106oJ5A6aet4VmYk9Y/WIO4rMefOtO1hTdHTNltousbAnZFUbsdNuWpNaOEw2GNvNct4uQNXtqhtZpMaldBGXc9taRRmc4l1jLdIpYEHNtB7fHTep/TrsMvTqQ+rgs0Me1tdfOta/awvSAJ03RaZy3RF/EAQBrOhNS+hYMk9a7AjL9VbJI1nTOII0586vT9CZ55SqVKK4TcjSqUUopjGikalFMRofA0CZqX7frf4X/wC20KuNokkAE6vsJ06fX3AE+Va63bSmFsG44GubUaApc0GsZjbbu6I0Q1++o0tiyrNljKQSTlR/W161tlbxud9OiLMjE8MuqpZ0KgkrJEatc6QAz+wQ3gRT4gEYa6QYPTGPO5c+VEEm6Abl45iFkGY0ZQhk6S2UJG/U7xV9nh1u9Za21+3aUuSLlyVWZcxmjTUxJ7KaBmdiFYFpXq9F2b6KCKGtgfV8j0R+M710l/BYi2iYgG21rUWlJUw6xKuuhgxt3jtoVsfba1kfCgMSX6ZJ6iEAPaWdDoCRJMZh50I59BGT/A/3nWnw94qVdSUZUkMpggzuCNq0/oVhlU2r0MxKJbuDL9Ww0uMwMCGJB8J7qh+gL+QFVDzmsgIwY51GY6dkAwe6kHkCN3tCn1BqIOusyOfZV+CYgfV3DbuFjlEQoChjnJ2zAxAiTmO1V2LaE3M5ZSAuSBvcA6qmeR1+FdLwr0eAu5lfpkVlW3lEdLcK5iBPJTMnYBSTApTkoq2Uo26N3iF/h94y2AYBQAFtXQrDfSNJ5jSaot4rhVn/AMtvsQdrryPeWPZ99H8PwrsD0ZPQWiM9wmA9zWcmaJJYj/KoPYK6nhV7DZVLKAAstmVmYADnqAWJHID1TpWazX6MlHlqzkrXp/aXqrw+x0cEZS2sHlpbjl2Hao3cTwPEfrcNdw7dtox5whgnxHOu4xfC8I7DSyNea7k68pgdWSTpC0AvoxhHWTasbAxmOxkLqqCJ1E8iCOVVuroaxv8AkcNi/RHhbD6jiWTuvrqfMBQPd91BXP8Ah9/ZY7B3J2i4B4bnnXoeK9CcAPYE6zlc6ETPPSCY91c1i+A4MGTbVQBmJLSFHeSpGmvxjto3kitEuzleI+hNyzaa6b+GYKMxVbgZjqJj94e/vrloro+K8UtKcuGtqFHtsJJ8BsB4g/Pn4rePI0muCOWtn0ftglyZMAdUaE77cvM1kVs+jbCXDCRCz2+1zjSrB+DcvWiZYKkJMlWm2ogDKs6Mdd95E616Hw30ExfQhPpxt22E5EUssNqdyK81xGOtG2z9HDai2knoxpu09ZzoeYk691fQvDrwCCTbUAaBWzR4kxTm5QgmvZMZxTpnFYb/AIX4VZN6/cuc29VB56E/Gud9N/Rrh9prCW3W0r9KHc57olQmUaGZ6xr0fifpRg0Jt3L6gsNhMwdNwNK81/4jY/DrbtDD5XINxSGK3DlZBqBMjVRqarDuyl8rMsn5CjJJU7PGYpwtSirLS+XjP4VxHUyrLSy0ULWvrAeMgDXw8quxOFyEKLlt5UNKtIEicpJA6w1BHbTonUAFDTZfxrWxN53t52a3lUouXqBtEYK2UdYrlkFu3fWKHvXCzyQo9UQAAABC8ucDXvmqoTdm3ZvMjkqYJLof8L4jo296yKgMS9x1LszGbJ1Pbdg/9KKPBR2VCzcQmTcAOeY1J/X9IPIzHkaswl+yCAqsxy2wsnUHUqdIBg5pEcxQSC4KITww3xuk/hVmNYfQlke2T46NRuF4goS0tu0qnqhiwDErcjKO0FejaD+3SxXFIwy3HtI+eRlMhR1IB07IB3HjSQym1hs+KuqHW2xAAdmyBTI1Lcv60bh1xJyIFS4HcbxL3hGmYEEK0jYgGdIoLiOJQm8vRBSgh3EzclxEjbTbSm4bcRblv6w2iBaJYnqqJ9cAa6Dft0irSsC+1w8m7F6wyKGVL2pXIC0MmZtFMTqZ3rMVSbpGF6YwB0QALXInqGEHrweQ511fEeJhA2W7bZlxTXRbC3CrDKBmKs/XXqiAZO+uuuNw7jwsv0nRlGysXa2xEq5ByBZBABgaPsT3UThSsaaujSt+jGJIU4m2ttQAEBBF6TJnIkszzOVWEmToYkdZh7ai0YCWrSKbedmC27YO9tX2a4x1dhIUCNYM5/C/THDkgOiJlEMJIEsesit7OaAS3OIM8pXrF3GEQOo0KsKoU5dIUAANAiSB2bSAeDJJt/I3S4qP9mh9MOJVOjFlUAQBLdxGygT1iJzHVm31EncnQPjVphkULcNtoZsnVIKKDlY2m0GZmIkye/WrPSL0Ct2LYuXXtjNoFbQ5tyAzdXblpMHWgMH6JmSbGJthomLWIWYE6xvAnma3Tj0YaGuB34mC6uwuArJyyApzaEnchiBE8uUU9rioEtmudYIwBUFUC6IFGX1Qe2dQKJtcExzQLeJuXDlDAdKhOU7GGbw17u+keFcRyl8xKfaZUgjzI00nzo1QJ2n3/oNa4w6ozZb13o4XNlYwYkzlWAxJ1Jgc64/jXE7t1ouSqj2JMDlJnc13KcP4qJ6N7gM6hLeXWOeXx5/KmVOLkjqLcJ1AuWrbSNYOokjfWrhLHF2NqdUjzFlqoiu94vfvJIxNrBIdtbMPp2ANv/SuN4iQ1xmAUAsTCgqo12UHWK6IzUvAvHDAjWnwAddtOQ/H51nGrcLcKkke/s7++iyjZuN9VIM6mSRqR3d21G3PSTEkD625EeyY27xXP3cSTOWYIgzzFWXWGVZLDQxHlPu/GunBl9GWTEnTYViMSWOZgztrqTJ021J51WcYy7Ip30IX3+dDuwjd93Hz/pVdxhEy+58dq3llbEscegE2DGxqXR/h99dEvC2GvSJ3ddPnU04d32Tt7Vs//KvJTidLTOfyk7liNO3t/AVI4ZuYYbbqeeo1jsBPhrtXRnDdULGH3DTNvNqIic2q847fOkcOTvcQbD9YhGikD2/Lz7KrXBGemRg4a+9oyhymCNp0Mg7iNjH5mjU45dJyypDGDKIfWUWz7P2QPDffWjr+FzGfqANIAuLGwHO4ez4mqbXDusCeiP8AnQa8j63wqXmiUsUujMtYaSJ26uviW+XxqzD4J9DlYZcheQRl6rTM7Q0DzrfDXYCzZyieduesBm2b/wBNPj21Por9ySz2yWknrJuzEtsZ9dp8qh5YlbcjI4bgbjAMBogtOxOnVUMDHbq6017Au+EtKMsr1iG02UAxA1Os+VbJ4ddjL0iMqyAAwiJII32Yw3lSw/Ably2AGROjVnMn1ogQInU0txdi0PowMfZcNiGymHjKYPWAaOr21RcEFpB/Uj7hXeJwLFhrLW71steV2thjpaj1lOaQpM6RQ+HGLU2ow9h8jnISgl7h9ZWObrL2bART3EGlnF2EBZVkJNsDMdAveTyrQw/BDcEjEWYYFdWLNII1IQMTm3ETW3cttdQWrmEQEs7tcRSHMj1AOSg8pqpeHXbar0aXEcTnKsQuh6uVdI0G5qZZLXBUY88h3DfQjPdWC14SrN9W1pBGgDFtQN9CBNeo279nBWpLA3PV1AhYOikdXKu8E9vPnxXCOK43osjAtuVd1IABIz2yoAzaKCG7SfIu64t9e90l1lC+sMx8YGiAROpmBzrm1O7kzfTapGH6b8UuXiruAkFQyAlhLAGesNNxpHKs/wBHcROIBGeFRiQuWTyiSOqJbXwov0ts3LjgZDluHNordVkgFSeZgL7zWbwzDXLD51RzIKkFT3d/dXRGSaMXGjp+COtkdZsWr5lJdWsXCyqZCMCgGWTrEEwNdBWpjOLq1u+q3cURcQBUZLTdG2skEnWZkz2CIiDx1zjF8H9U23Yah+mr39m3uIpfBcWTrl0b2CvFFAF/EISfrB0AfMTCz1W0yqpgaiWO+kS9JONYq8zJhpt4ddFjqO8CCWzGR3CPvrAHG7nO20c/zFTTjpBko/uHypweNO7RMpN+jmsdZYMQ5JYaGTPxrPurW7f65mGnn4+6sy9YHY358q7nkg18TOKd8mawpWhv4UU1gftfCopZX9r4Vg5I2SKG1H2vhGnKjJOUQwXx8O+pWcIrgy2igndV0jbXc6VebdvKoi5/09laYZcikrBiTHrjnr3RoPz2VW0kesPGO78mi7iJGgaewhY28aoYaHb8+ddWq0Z0z0Tj3AbNjpZQQIVCLrTmCjNIZoOpB0HbWRwu1glw7vdR7tyVtjrhUVmW4QwgSY6PnQj2ibkkXujJ1yqZiZO+nOlxFElls5xbzAqLluWEBhrAiesTt/XmnmcopGcXCLbtsxGwtsky7DQxqD1uU6CRO8CoX8Dbk5H6vLNE+caV0fCnsLeBuWEZBvIdQRHcs6+FZnFAr3GNuwLakkgZmMDltEe6sG7RW6r8mbf4cmY5Lhy8pieXIE/mKb9GiVIuc9R2dhmTPOjsPZVd0byMg78jNSvW1IAVWEdsbeXP+lR7KeWPZnpw4aS4Ox37iatPDwSTnAktz01Sfvqa4Qjl+YitDimEswgs5z1RnLwIeIOWNY23qhby7M4cM19ceE/sUS/C36NGDHKIBYAwCRoJjc1GxgWZyQV0+00coG9G28OMjK123ryF1cvjB3gT76zlLi6suLv2PheE4l1vPbYkW4LMPZBJ25+7toS70sZRcUBOssTo0gzqYmewCqsRaKTFxSGkEK+YGI0OXTnMGhFw7TB8Cd9PCqUXXgHM0cI92UVrylQ2cAx65GpnfWdfAdlavDQzX8phoLO06EmAAPAk86wL1hSTAYDaPhuTO3jW3wPjwsXbl1ka69wDUwMupLHVTJPV91Z5McmqSKx5EpcnU4jh5zlekZEA2ywxOxEzqdV7AdIFX47hAS2qAMdpEwCMuWMumYyJERue2sjE+ndtmB+jsAGDAZ4kh8x9nnImt7Aen2EuWV6abdxW2yu8jcnqKBBPKuX9eftHXvx9MxPSLh5axcGYi5nzoD2qzTGoI6jMIy6z3CuQQP8AaHk1d9xv0nwLqwtXm1fpP1bKBEmICSd41PM151eZM75D1ZJWRsJ0HdA+6unDCSVNMxyzi+Uyy/buEaMZHYxodRe+237xprlwDn8DVJfsNPJiv0YqS7D0F77Z8mPzp2F77bfvH51Rh8UvM1e19CPWnwHyrjljknyjdJNeQVsTfB9d/wB6nOMvEQzt4zrQ949hqgnvrpjH6Mmn2a3DbVx8+bElAqllzAksRsunM9tCziFYB2ZA0EFgQMp2aCJIihBcNTuYlmjMSYECdYA2HhWyr2h2+zoOHYRnuqn0jpBmQsERpyT9YfV6uVRJJrQ9J+GBMZes2ryW7dsiDdYD7IYSBqQWJj9k1zvBsa1q5mWJyuvWbIvWQjUnx89qs9JcS4vuWvJfdoLXLcFCxEmNOW3jW8dC5oh6r8jXgVMHEWyIdpGY6qSoHqyM0SJEQRWXcx90cj4EDsqt7/bM+MUdhLFhtGu5DpBYOF75KqxEeFS5/RaX2ba8TuZCuZ9uWc+/WhsdjLfsm6dvWM/cfDl20RhL1+71UN1oBaFBMAbnTkKhYtlt9eYM6d9PfRl+tOvBlC+pO/xn8aJRklRmXkdtPvrWuWLgGlpSP8vZ4z8KoZTztrAmdADtpp5VMpaidkzsTi1zSoU9c5pA5badkSZqlMciMx6NLgjSQNDG8ePKi8SAX2H2TA6uwiPOh7jqNMuv57qy1clbfoDx9wG4SDb5aJAX1RMQYqOdSN9ezT51pWsWQjIFUK2/UUn94qSKN+nMLAtKlvIGzE9GDcn/ABHWOVNuQ9sFwpBjUQACQTAI0MROu21Dm5aBMwY7onWiVGs5dJ5TI8qfH2Qz3HVDkLHISPYzHL56jas4yadMIYGZOLZSerAXrEe/Se+IqptF5T5bTWqbCEDQH87VK1hknY+Qk/HzrpS4uytr0Y75J0kacyN47h21dYe1GpYGTpKxHIyfOtIcOc7KPM/mfKo3uF3FkBYHbKiR5nQUNx7E8TBFdMvrc2EGCe7cDeOXZU7wtqQJkEA6FRr+6eUVX9CYmJHkw28ZgedVHDsNM3xn/eo1D2n2FYnoggIBDyQRmQ6COwd51qlsm5/CnfULmGo59vZ4Gotb7qtSj2CwMtXKsQR2jVDqNht8KvGLUv0jMoOvsW/iuXKd+yq8HhFIYsN4HLvndT3U2LwYBGhGnYBOvLQdopKaurKf48quy1eKShXqePR2wdhoCF0FDnGt2+7L8qimGk93hVjYIr7IU9h39zfKic1ZUMTryVDFN2/d+Iq1MWRorcwdAm/dpV9jBDYDUj1iPuGw7OdBvgydifuqVNdFPHL0wu5iVY9bMY20taDv0386EuXQdtvBR+FMMA3affV1rhhOkgb/AABPZ3Ua0JYpX5ZQrbmJA3Mbe6rUdSNSPOfwU0Tc4Pc6FLrowsvItlcvWI37TtzOmulZjYMcg1Tuo02Jdhbta7VPgrfyihy1vsNQ/R/c3uNW/QFj1Gntlqe7EX67Nfh3GDZfPaZEaCJDk6HfRpFVDFBUERGoBLHl2HzFaZ9LcL/YXv43/wCKi3pZh9ugvfx+3f2O4Vz8+aNHVVZmDGj7QH+YmjrOLwuRc73c2xyi3HvOpqX/APVYb+73f45/kqJ9JsL/AHa7/HP8tPU+iNMF7LPpeE2L3wR+zb8/Cm+l4Tk9/wDdt1W/pLhWMnDXSe36Q38tQPpBhD/4W5/HP8tGqXQ6j2ELi8N9u/7k/CorjcNoc14a8whiqf0/hP7rc13+vP8ALUP0zg/7q/8AHP8ALRbD4o3sBjsKodRiioYas2HLE9wj1aTekRay1gAFGGUstq0jlQZGsgDedqwhxbCHbDuP9Y/y1bb4zhxtauD/AFj/AC1NMvX6sf6Ki+xfjxQ/cTRGHx4tqyqbqhwobq2jIUkgSdRqTtTDjFg+xd/ifJRQ17iVg/8ALuH/AFD8qE34JtLwNcxCSevf79VH+1DPctHdrvmy/Op3Mbhz/wAt/wB/+lCviMOf+W4/zGqRLkWM1ntfx0+dVs1rtb3r86qOIs8kb941Wblr7B/eNMNRd0lrtb3ir8HxC2jBsobcQ4LCCIJiRqN96zy9v7HxPzpdKn2T7z86ClOgq1iFWYJg+Go76MxfHS6opygW1CrlVRoDM6bsZ3rGN5fs/E1A3V7PjSobymivEACN9DvRHEvSF7z5rjZm7dj8PCsV7oPKqy47BT0humqvE/zNV/pLuHvrN6QUxuCjSG8zT/Snh7z86kOKFTpy/wAXzNZYuikbg76Wge/I024sYjSJkAZgAT2DlRY9JXBzdUdTIPq0IiIkdXf9resMEHtp8nj+fOjaNF+VLsOPGX5N8PkKf9Kv9o/Gs3L2a05BH5/rRtB+3PsGpUqVanAKlSpUAKpClSoAlUgKVKgZcifmasFs/k01KpYEysfn+lRI/P5FNSpAMaiaVKmgITSE0qVMQmtnuqNKlTAfKTUSkU9KgZA0xFKlQIaKUUqVACimy0qVMB4pwKVKmA8GpiOY+NKlQB//2Q=="/>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70987"/>
            <a:ext cx="9144000" cy="4800563"/>
          </a:xfrm>
          <a:prstGeom prst="rect">
            <a:avLst/>
          </a:prstGeom>
        </p:spPr>
      </p:pic>
    </p:spTree>
    <p:extLst>
      <p:ext uri="{BB962C8B-B14F-4D97-AF65-F5344CB8AC3E}">
        <p14:creationId xmlns:p14="http://schemas.microsoft.com/office/powerpoint/2010/main" val="27266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10694158" cy="6849173"/>
          </a:xfrm>
        </p:spPr>
      </p:pic>
    </p:spTree>
    <p:extLst>
      <p:ext uri="{BB962C8B-B14F-4D97-AF65-F5344CB8AC3E}">
        <p14:creationId xmlns:p14="http://schemas.microsoft.com/office/powerpoint/2010/main" val="199029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6"/>
            <a:ext cx="9917374" cy="5946052"/>
          </a:xfrm>
        </p:spPr>
      </p:pic>
    </p:spTree>
    <p:extLst>
      <p:ext uri="{BB962C8B-B14F-4D97-AF65-F5344CB8AC3E}">
        <p14:creationId xmlns:p14="http://schemas.microsoft.com/office/powerpoint/2010/main" val="305747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815501"/>
            <a:ext cx="10515600" cy="1325563"/>
          </a:xfrm>
        </p:spPr>
        <p:txBody>
          <a:bodyPr/>
          <a:lstStyle/>
          <a:p>
            <a:r>
              <a:rPr lang="kk-KZ" dirty="0" smtClean="0"/>
              <a:t>Әлемнің ең керемет әуежайы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533" y="1478281"/>
            <a:ext cx="9792268" cy="5195473"/>
          </a:xfrm>
        </p:spPr>
      </p:pic>
    </p:spTree>
    <p:extLst>
      <p:ext uri="{BB962C8B-B14F-4D97-AF65-F5344CB8AC3E}">
        <p14:creationId xmlns:p14="http://schemas.microsoft.com/office/powerpoint/2010/main" val="123403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295" y="365125"/>
            <a:ext cx="10945505" cy="4736357"/>
          </a:xfrm>
        </p:spPr>
      </p:pic>
    </p:spTree>
    <p:extLst>
      <p:ext uri="{BB962C8B-B14F-4D97-AF65-F5344CB8AC3E}">
        <p14:creationId xmlns:p14="http://schemas.microsoft.com/office/powerpoint/2010/main" val="205498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a:t>
            </a:r>
            <a:r>
              <a:rPr lang="ru-RU" dirty="0" err="1"/>
              <a:t>Кибелчжи</a:t>
            </a:r>
            <a:r>
              <a:rPr lang="ru-RU" dirty="0" smtClean="0"/>
              <a:t>” </a:t>
            </a:r>
            <a:r>
              <a:rPr lang="ru-RU" dirty="0" err="1" smtClean="0"/>
              <a:t>газеті</a:t>
            </a:r>
            <a:endParaRPr lang="ru-RU" dirty="0"/>
          </a:p>
        </p:txBody>
      </p:sp>
      <p:sp>
        <p:nvSpPr>
          <p:cNvPr id="3" name="Объект 2"/>
          <p:cNvSpPr>
            <a:spLocks noGrp="1"/>
          </p:cNvSpPr>
          <p:nvPr>
            <p:ph idx="1"/>
          </p:nvPr>
        </p:nvSpPr>
        <p:spPr/>
        <p:txBody>
          <a:bodyPr>
            <a:normAutofit lnSpcReduction="10000"/>
          </a:bodyPr>
          <a:lstStyle/>
          <a:p>
            <a:r>
              <a:rPr lang="ru-RU" sz="2800" dirty="0" err="1"/>
              <a:t>Кореяда</a:t>
            </a:r>
            <a:r>
              <a:rPr lang="ru-RU" sz="2800" dirty="0"/>
              <a:t> газет </a:t>
            </a:r>
            <a:r>
              <a:rPr lang="ru-RU" sz="2800" dirty="0" err="1"/>
              <a:t>ерте</a:t>
            </a:r>
            <a:r>
              <a:rPr lang="ru-RU" sz="2800" dirty="0"/>
              <a:t> </a:t>
            </a:r>
            <a:r>
              <a:rPr lang="ru-RU" sz="2800" dirty="0" err="1"/>
              <a:t>кезден-ақ</a:t>
            </a:r>
            <a:r>
              <a:rPr lang="ru-RU" sz="2800" dirty="0"/>
              <a:t> </a:t>
            </a:r>
            <a:r>
              <a:rPr lang="ru-RU" sz="2800" dirty="0" err="1"/>
              <a:t>шыға</a:t>
            </a:r>
            <a:r>
              <a:rPr lang="ru-RU" sz="2800" dirty="0"/>
              <a:t> </a:t>
            </a:r>
            <a:r>
              <a:rPr lang="ru-RU" sz="2800" dirty="0" err="1"/>
              <a:t>бастаған</a:t>
            </a:r>
            <a:r>
              <a:rPr lang="ru-RU" sz="2800" dirty="0"/>
              <a:t> </a:t>
            </a:r>
            <a:r>
              <a:rPr lang="ru-RU" sz="2800" dirty="0" err="1"/>
              <a:t>деген</a:t>
            </a:r>
            <a:r>
              <a:rPr lang="ru-RU" sz="2800" dirty="0"/>
              <a:t> </a:t>
            </a:r>
            <a:r>
              <a:rPr lang="ru-RU" sz="2800" dirty="0" err="1"/>
              <a:t>деректер</a:t>
            </a:r>
            <a:r>
              <a:rPr lang="ru-RU" sz="2800" dirty="0"/>
              <a:t> бар. </a:t>
            </a:r>
            <a:r>
              <a:rPr lang="ru-RU" sz="2800" dirty="0" err="1"/>
              <a:t>Жылнамаларда</a:t>
            </a:r>
            <a:r>
              <a:rPr lang="ru-RU" sz="2800" dirty="0"/>
              <a:t> </a:t>
            </a:r>
            <a:r>
              <a:rPr lang="ru-RU" sz="2800" dirty="0" err="1"/>
              <a:t>газеттің</a:t>
            </a:r>
            <a:r>
              <a:rPr lang="ru-RU" sz="2800" dirty="0"/>
              <a:t> </a:t>
            </a:r>
            <a:r>
              <a:rPr lang="ru-RU" sz="2800" dirty="0" err="1"/>
              <a:t>шығу</a:t>
            </a:r>
            <a:r>
              <a:rPr lang="ru-RU" sz="2800" dirty="0"/>
              <a:t> </a:t>
            </a:r>
            <a:r>
              <a:rPr lang="ru-RU" sz="2800" dirty="0" err="1"/>
              <a:t>кезеңі</a:t>
            </a:r>
            <a:r>
              <a:rPr lang="ru-RU" sz="2800" dirty="0"/>
              <a:t> 692 </a:t>
            </a:r>
            <a:r>
              <a:rPr lang="ru-RU" sz="2800" dirty="0" err="1"/>
              <a:t>жыл</a:t>
            </a:r>
            <a:r>
              <a:rPr lang="ru-RU" sz="2800" dirty="0"/>
              <a:t> </a:t>
            </a:r>
            <a:r>
              <a:rPr lang="ru-RU" sz="2800" dirty="0" err="1"/>
              <a:t>деп</a:t>
            </a:r>
            <a:r>
              <a:rPr lang="ru-RU" sz="2800" dirty="0"/>
              <a:t> </a:t>
            </a:r>
            <a:r>
              <a:rPr lang="ru-RU" sz="2800" dirty="0" err="1"/>
              <a:t>көрсетілген</a:t>
            </a:r>
            <a:r>
              <a:rPr lang="ru-RU" sz="2800" dirty="0"/>
              <a:t> </a:t>
            </a:r>
            <a:r>
              <a:rPr lang="ru-RU" sz="2800" dirty="0" err="1"/>
              <a:t>екен</a:t>
            </a:r>
            <a:r>
              <a:rPr lang="ru-RU" sz="2800" dirty="0"/>
              <a:t>. Газет </a:t>
            </a:r>
            <a:r>
              <a:rPr lang="ru-RU" sz="2800" dirty="0" err="1"/>
              <a:t>аты</a:t>
            </a:r>
            <a:r>
              <a:rPr lang="ru-RU" sz="2800" dirty="0"/>
              <a:t> “</a:t>
            </a:r>
            <a:r>
              <a:rPr lang="ru-RU" sz="2800" dirty="0" err="1"/>
              <a:t>Кибелчжи</a:t>
            </a:r>
            <a:r>
              <a:rPr lang="ru-RU" sz="2800" dirty="0" smtClean="0"/>
              <a:t>”. </a:t>
            </a:r>
            <a:r>
              <a:rPr lang="ru-RU" sz="2800" dirty="0"/>
              <a:t>Ал 1392 </a:t>
            </a:r>
            <a:r>
              <a:rPr lang="ru-RU" sz="2800" dirty="0" err="1"/>
              <a:t>жылы</a:t>
            </a:r>
            <a:r>
              <a:rPr lang="ru-RU" sz="2800" dirty="0"/>
              <a:t> </a:t>
            </a:r>
            <a:r>
              <a:rPr lang="ru-RU" sz="2800" dirty="0" err="1"/>
              <a:t>патша</a:t>
            </a:r>
            <a:r>
              <a:rPr lang="ru-RU" sz="2800" dirty="0"/>
              <a:t> </a:t>
            </a:r>
            <a:r>
              <a:rPr lang="ru-RU" sz="2800" dirty="0" err="1"/>
              <a:t>сарайының</a:t>
            </a:r>
            <a:r>
              <a:rPr lang="ru-RU" sz="2800" dirty="0"/>
              <a:t> “</a:t>
            </a:r>
            <a:r>
              <a:rPr lang="ru-RU" sz="2800" dirty="0" err="1"/>
              <a:t>Чобо</a:t>
            </a:r>
            <a:r>
              <a:rPr lang="ru-RU" sz="2800" dirty="0"/>
              <a:t>” </a:t>
            </a:r>
            <a:r>
              <a:rPr lang="ru-RU" sz="2800" dirty="0" err="1"/>
              <a:t>газеті</a:t>
            </a:r>
            <a:r>
              <a:rPr lang="ru-RU" sz="2800" dirty="0"/>
              <a:t> </a:t>
            </a:r>
            <a:r>
              <a:rPr lang="ru-RU" sz="2800" dirty="0" err="1"/>
              <a:t>жарыққа</a:t>
            </a:r>
            <a:r>
              <a:rPr lang="ru-RU" sz="2800" dirty="0"/>
              <a:t> </a:t>
            </a:r>
            <a:r>
              <a:rPr lang="ru-RU" sz="2800" dirty="0" err="1"/>
              <a:t>шыға</a:t>
            </a:r>
            <a:r>
              <a:rPr lang="ru-RU" sz="2800" dirty="0"/>
              <a:t> </a:t>
            </a:r>
            <a:r>
              <a:rPr lang="ru-RU" sz="2800" dirty="0" err="1"/>
              <a:t>бастаған</a:t>
            </a:r>
            <a:r>
              <a:rPr lang="ru-RU" sz="2800" dirty="0"/>
              <a:t>. </a:t>
            </a:r>
            <a:r>
              <a:rPr lang="kk-KZ" sz="2800" dirty="0"/>
              <a:t>Басылымның түпкі мақсаты – халықты патша жарлығымен және орынға сайланған, қызметінен қуылған әкімдер туралы мәліметтермен таныстыру. </a:t>
            </a:r>
            <a:endParaRPr lang="ru-RU" sz="2800" dirty="0"/>
          </a:p>
          <a:p>
            <a:endParaRPr lang="ru-RU" dirty="0"/>
          </a:p>
        </p:txBody>
      </p:sp>
    </p:spTree>
    <p:extLst>
      <p:ext uri="{BB962C8B-B14F-4D97-AF65-F5344CB8AC3E}">
        <p14:creationId xmlns:p14="http://schemas.microsoft.com/office/powerpoint/2010/main" val="35679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440" y="-67478"/>
            <a:ext cx="9635172" cy="7611786"/>
          </a:xfrm>
        </p:spPr>
      </p:pic>
    </p:spTree>
    <p:extLst>
      <p:ext uri="{BB962C8B-B14F-4D97-AF65-F5344CB8AC3E}">
        <p14:creationId xmlns:p14="http://schemas.microsoft.com/office/powerpoint/2010/main" val="99479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014" y="357188"/>
            <a:ext cx="10529886" cy="6129337"/>
          </a:xfrm>
        </p:spPr>
      </p:pic>
    </p:spTree>
    <p:extLst>
      <p:ext uri="{BB962C8B-B14F-4D97-AF65-F5344CB8AC3E}">
        <p14:creationId xmlns:p14="http://schemas.microsoft.com/office/powerpoint/2010/main" val="237968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701" y="98737"/>
            <a:ext cx="10687050" cy="6759263"/>
          </a:xfrm>
        </p:spPr>
      </p:pic>
    </p:spTree>
    <p:extLst>
      <p:ext uri="{BB962C8B-B14F-4D97-AF65-F5344CB8AC3E}">
        <p14:creationId xmlns:p14="http://schemas.microsoft.com/office/powerpoint/2010/main" val="133134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388" y="214891"/>
            <a:ext cx="9758361" cy="5711246"/>
          </a:xfrm>
        </p:spPr>
      </p:pic>
    </p:spTree>
    <p:extLst>
      <p:ext uri="{BB962C8B-B14F-4D97-AF65-F5344CB8AC3E}">
        <p14:creationId xmlns:p14="http://schemas.microsoft.com/office/powerpoint/2010/main" val="1976614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925" y="624110"/>
            <a:ext cx="10201275" cy="6019578"/>
          </a:xfrm>
        </p:spPr>
      </p:pic>
    </p:spTree>
    <p:extLst>
      <p:ext uri="{BB962C8B-B14F-4D97-AF65-F5344CB8AC3E}">
        <p14:creationId xmlns:p14="http://schemas.microsoft.com/office/powerpoint/2010/main" val="423235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#Сеул #Корея #</a:t>
            </a:r>
            <a:r>
              <a:rPr lang="ru-RU" dirty="0" err="1"/>
              <a:t>Ханок</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1343026"/>
            <a:ext cx="9215438" cy="515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1613" y="428625"/>
            <a:ext cx="10032999" cy="6215063"/>
          </a:xfrm>
        </p:spPr>
      </p:pic>
    </p:spTree>
    <p:extLst>
      <p:ext uri="{BB962C8B-B14F-4D97-AF65-F5344CB8AC3E}">
        <p14:creationId xmlns:p14="http://schemas.microsoft.com/office/powerpoint/2010/main" val="415035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738" y="43664"/>
            <a:ext cx="9032873" cy="5868186"/>
          </a:xfrm>
        </p:spPr>
      </p:pic>
    </p:spTree>
    <p:extLst>
      <p:ext uri="{BB962C8B-B14F-4D97-AF65-F5344CB8AC3E}">
        <p14:creationId xmlns:p14="http://schemas.microsoft.com/office/powerpoint/2010/main" val="421239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Байрағы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6064" y="1239309"/>
            <a:ext cx="7008812" cy="4672541"/>
          </a:xfrm>
        </p:spPr>
      </p:pic>
    </p:spTree>
    <p:extLst>
      <p:ext uri="{BB962C8B-B14F-4D97-AF65-F5344CB8AC3E}">
        <p14:creationId xmlns:p14="http://schemas.microsoft.com/office/powerpoint/2010/main" val="288487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Гербі</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0350" y="1765180"/>
            <a:ext cx="5199063" cy="4849933"/>
          </a:xfrm>
        </p:spPr>
      </p:pic>
    </p:spTree>
    <p:extLst>
      <p:ext uri="{BB962C8B-B14F-4D97-AF65-F5344CB8AC3E}">
        <p14:creationId xmlns:p14="http://schemas.microsoft.com/office/powerpoint/2010/main" val="120396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sz="2800" dirty="0"/>
              <a:t>1578 ж. Саяси қайраткерлер тобы Сеулде біршама уақыт “Чобоға” ұқсас, бірақ жекеменшіктегі бюллетенді шығарып отырды. Ол газет те “Чобо” деп аталынды. Соңғы екі ғасыр бойы жеке газет шығару ісі қолға алынғанымен, сәтсіздікпен аяқталып отырды. Тек ХІХ ғасырдың екінші жартысында ғана бұл іс өзіндік сипат алды.</a:t>
            </a:r>
            <a:endParaRPr lang="ru-RU" sz="2800" dirty="0"/>
          </a:p>
          <a:p>
            <a:endParaRPr lang="ru-RU" dirty="0"/>
          </a:p>
        </p:txBody>
      </p:sp>
    </p:spTree>
    <p:extLst>
      <p:ext uri="{BB962C8B-B14F-4D97-AF65-F5344CB8AC3E}">
        <p14:creationId xmlns:p14="http://schemas.microsoft.com/office/powerpoint/2010/main" val="111579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sz="2800" dirty="0"/>
              <a:t>1883 жылы үкіметтің прогрессившіл тобының ұйымдастыруымен </a:t>
            </a:r>
            <a:r>
              <a:rPr lang="kk-KZ" sz="2800" b="1" dirty="0"/>
              <a:t>“Хансон сунбо” </a:t>
            </a:r>
            <a:r>
              <a:rPr lang="kk-KZ" sz="2800" dirty="0"/>
              <a:t>атты ресми газет дүниеге келді. Газет қытай тілінде басылды. Айына үш рет шығып отырды. “Хансон сунбо” газеті тек үкімет бюллетендерін ғана емес, сонымен қатар саясат, экономика жаңалықтарын әрі шетел хабарларын басып отырды.</a:t>
            </a:r>
            <a:endParaRPr lang="ru-RU" sz="2800" dirty="0"/>
          </a:p>
          <a:p>
            <a:endParaRPr lang="ru-RU" dirty="0"/>
          </a:p>
        </p:txBody>
      </p:sp>
    </p:spTree>
    <p:extLst>
      <p:ext uri="{BB962C8B-B14F-4D97-AF65-F5344CB8AC3E}">
        <p14:creationId xmlns:p14="http://schemas.microsoft.com/office/powerpoint/2010/main" val="1139524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kk-KZ" sz="2800" dirty="0"/>
              <a:t>Кореяның жаңаша бетбұрысты ұстанған алғашқы газеті болып, 1896 жылы жарық көрген </a:t>
            </a:r>
            <a:r>
              <a:rPr lang="kk-KZ" sz="2800" b="1" dirty="0"/>
              <a:t>“Тоннип синмун</a:t>
            </a:r>
            <a:r>
              <a:rPr lang="kk-KZ" sz="2800" dirty="0"/>
              <a:t>” саналады. Оның негізін қалаған АҚШ-та білім алған, медицина саласының докторы және тәуелсіздік күресінің көсемі болған </a:t>
            </a:r>
            <a:r>
              <a:rPr lang="kk-KZ" sz="2800" b="1" dirty="0"/>
              <a:t>Со Чже Пхиль </a:t>
            </a:r>
            <a:r>
              <a:rPr lang="kk-KZ" sz="2800" dirty="0"/>
              <a:t>еді. </a:t>
            </a:r>
            <a:endParaRPr lang="ru-RU" sz="2800" dirty="0"/>
          </a:p>
          <a:p>
            <a:endParaRPr lang="ru-RU" dirty="0"/>
          </a:p>
        </p:txBody>
      </p:sp>
    </p:spTree>
    <p:extLst>
      <p:ext uri="{BB962C8B-B14F-4D97-AF65-F5344CB8AC3E}">
        <p14:creationId xmlns:p14="http://schemas.microsoft.com/office/powerpoint/2010/main" val="84365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8025" y="557213"/>
            <a:ext cx="4446587" cy="1347787"/>
          </a:xfrm>
        </p:spPr>
        <p:txBody>
          <a:bodyPr/>
          <a:lstStyle/>
          <a:p>
            <a:r>
              <a:rPr lang="kk-KZ" b="1" dirty="0"/>
              <a:t>Тоннип синмун газеті</a:t>
            </a:r>
            <a:endParaRPr lang="ru-RU" dirty="0"/>
          </a:p>
        </p:txBody>
      </p:sp>
      <p:pic>
        <p:nvPicPr>
          <p:cNvPr id="1026" name="Picture 2" descr="https://pp.vk.me/c627416/v627416381/1ae65/VRJtqcKst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251" y="142874"/>
            <a:ext cx="5629274" cy="650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4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k-KZ" sz="2800" dirty="0"/>
              <a:t>“Тоннип синмун” аптасына үш рет шығып отырды. Алғашқы үш беті корей тілінде басылып, соңғы беті ағылшын тілінде басылды. Газеттің алғашқы нөмірі 1896 жылдың 7 сәуірінде шықты. 1957 жылдан бастап бұл күн – Корей елінің баспасөз күні болып аталып өтуде. </a:t>
            </a:r>
            <a:endParaRPr lang="ru-RU" sz="2800" dirty="0"/>
          </a:p>
          <a:p>
            <a:endParaRPr lang="ru-RU" sz="2800" dirty="0"/>
          </a:p>
        </p:txBody>
      </p:sp>
    </p:spTree>
    <p:extLst>
      <p:ext uri="{BB962C8B-B14F-4D97-AF65-F5344CB8AC3E}">
        <p14:creationId xmlns:p14="http://schemas.microsoft.com/office/powerpoint/2010/main" val="3377421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kk-KZ" sz="2800" b="1" dirty="0"/>
              <a:t>Алғашқы күнделікті газет.</a:t>
            </a:r>
            <a:r>
              <a:rPr lang="kk-KZ" sz="2800" dirty="0"/>
              <a:t> Алғашқы заман талабына сай газет болып Кореяда </a:t>
            </a:r>
            <a:r>
              <a:rPr lang="kk-KZ" sz="2800" b="1" dirty="0"/>
              <a:t>“Мэиль синмун” </a:t>
            </a:r>
            <a:r>
              <a:rPr lang="kk-KZ" sz="2800" dirty="0"/>
              <a:t>газеті аталып жүр. Газет 1898 жылы дүниеге келді. Корея Республикасының тұңғыш президенті </a:t>
            </a:r>
            <a:r>
              <a:rPr lang="kk-KZ" sz="2800" b="1" dirty="0"/>
              <a:t>Ли Сын Ман </a:t>
            </a:r>
            <a:r>
              <a:rPr lang="kk-KZ" sz="2800" dirty="0"/>
              <a:t>газеттің алғашқы редакторы болған. </a:t>
            </a:r>
            <a:endParaRPr lang="ru-RU" sz="2800" dirty="0"/>
          </a:p>
        </p:txBody>
      </p:sp>
    </p:spTree>
    <p:extLst>
      <p:ext uri="{BB962C8B-B14F-4D97-AF65-F5344CB8AC3E}">
        <p14:creationId xmlns:p14="http://schemas.microsoft.com/office/powerpoint/2010/main" val="83416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Герб ЧОСОН</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813" y="1300163"/>
            <a:ext cx="6978650" cy="5083175"/>
          </a:xfrm>
        </p:spPr>
      </p:pic>
    </p:spTree>
    <p:extLst>
      <p:ext uri="{BB962C8B-B14F-4D97-AF65-F5344CB8AC3E}">
        <p14:creationId xmlns:p14="http://schemas.microsoft.com/office/powerpoint/2010/main" val="97336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sz="2800" dirty="0"/>
              <a:t>Газет ішкі реформа саясаты мен Кореяның тәуелсіздігі үшін күресті. Бір жыл көлемінде жарық көрді. Орыс-жапон соғысы тұсында (1904-1905) жапондық қолбасшы енгізген цензура барлық Сеуль газеттерін ауыздықтады.</a:t>
            </a:r>
            <a:endParaRPr lang="ru-RU" sz="2800" dirty="0"/>
          </a:p>
          <a:p>
            <a:endParaRPr lang="ru-RU" dirty="0"/>
          </a:p>
        </p:txBody>
      </p:sp>
    </p:spTree>
    <p:extLst>
      <p:ext uri="{BB962C8B-B14F-4D97-AF65-F5344CB8AC3E}">
        <p14:creationId xmlns:p14="http://schemas.microsoft.com/office/powerpoint/2010/main" val="3099819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sz="2800" dirty="0"/>
              <a:t>Мұнан кейін жапондықтар Кореяда әскери-полициялық режим орнатып, баспасөз еркіндігін тұншықтыруға тырысты. Осыған қарамастан, 1904 жылы тағы бір апталық газет – </a:t>
            </a:r>
            <a:r>
              <a:rPr lang="kk-KZ" sz="2800" b="1" dirty="0"/>
              <a:t>“Тэхан мэйль синбо” </a:t>
            </a:r>
            <a:r>
              <a:rPr lang="kk-KZ" sz="2800" dirty="0"/>
              <a:t>дүниеге келді. Газет редакторы болып ағылшындардың “Дейли ньюсінің” Сеулдегі тілшісі – </a:t>
            </a:r>
            <a:r>
              <a:rPr lang="kk-KZ" sz="2800" b="1" dirty="0"/>
              <a:t>Эрнест Бетелл </a:t>
            </a:r>
            <a:r>
              <a:rPr lang="kk-KZ" sz="2800" dirty="0"/>
              <a:t>сайланды. </a:t>
            </a:r>
            <a:endParaRPr lang="ru-RU" sz="2800" dirty="0"/>
          </a:p>
          <a:p>
            <a:endParaRPr lang="ru-RU" dirty="0"/>
          </a:p>
        </p:txBody>
      </p:sp>
    </p:spTree>
    <p:extLst>
      <p:ext uri="{BB962C8B-B14F-4D97-AF65-F5344CB8AC3E}">
        <p14:creationId xmlns:p14="http://schemas.microsoft.com/office/powerpoint/2010/main" val="67387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k-KZ" sz="2800" b="1" dirty="0"/>
              <a:t>Журналистиканың қаралы күндері</a:t>
            </a:r>
            <a:r>
              <a:rPr lang="kk-KZ" sz="2800" dirty="0"/>
              <a:t> 1910-1920 жылдар аралығы болып есептелінді. Өйткені, бұл жылдары газет атаулыға тыйым салынды. Тек жапон үкіметінің органы болған басылымдар ғана шығып тұрды. Кореяның тәуелсіздігі үшін жарыққа шыққан басылымдар шет елдерде ғана болды.</a:t>
            </a:r>
            <a:endParaRPr lang="ru-RU" sz="2800" dirty="0"/>
          </a:p>
        </p:txBody>
      </p:sp>
    </p:spTree>
    <p:extLst>
      <p:ext uri="{BB962C8B-B14F-4D97-AF65-F5344CB8AC3E}">
        <p14:creationId xmlns:p14="http://schemas.microsoft.com/office/powerpoint/2010/main" val="219242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92500" lnSpcReduction="20000"/>
          </a:bodyPr>
          <a:lstStyle/>
          <a:p>
            <a:r>
              <a:rPr lang="kk-KZ" sz="2800" dirty="0"/>
              <a:t>Сан-Францискода </a:t>
            </a:r>
            <a:r>
              <a:rPr lang="kk-KZ" sz="2800" b="1" dirty="0"/>
              <a:t>“Коннип синмун</a:t>
            </a:r>
            <a:r>
              <a:rPr lang="kk-KZ" sz="2800" dirty="0"/>
              <a:t>”, “</a:t>
            </a:r>
            <a:r>
              <a:rPr lang="kk-KZ" sz="2800" b="1" dirty="0"/>
              <a:t>Синхан минбо”</a:t>
            </a:r>
            <a:r>
              <a:rPr lang="kk-KZ" sz="2800" dirty="0"/>
              <a:t>, Ресейде “</a:t>
            </a:r>
            <a:r>
              <a:rPr lang="kk-KZ" sz="2800" b="1" dirty="0"/>
              <a:t>Синса синбо</a:t>
            </a:r>
            <a:r>
              <a:rPr lang="kk-KZ" sz="2800" dirty="0"/>
              <a:t>” сияқты корейлердің басылымдары шығып тұрды.Кореяда осы кезеңде жарық көрген 30 басылымның барлығы да жапондық иммигранттар еңбегі. </a:t>
            </a:r>
            <a:r>
              <a:rPr lang="kk-KZ" sz="2800" b="1" dirty="0"/>
              <a:t>Басылымдардың корей тілінде басылуына қатаң тыйым салынды.</a:t>
            </a:r>
            <a:endParaRPr lang="ru-RU" sz="2800" b="1" dirty="0"/>
          </a:p>
          <a:p>
            <a:r>
              <a:rPr lang="kk-KZ" sz="2800" dirty="0"/>
              <a:t>	</a:t>
            </a:r>
            <a:r>
              <a:rPr lang="kk-KZ" sz="2800" b="1" dirty="0"/>
              <a:t>“Тоно ильбо</a:t>
            </a:r>
            <a:r>
              <a:rPr lang="kk-KZ" sz="2800" dirty="0"/>
              <a:t>” және </a:t>
            </a:r>
            <a:r>
              <a:rPr lang="kk-KZ" sz="2800" b="1" dirty="0"/>
              <a:t>“Чосон ильбо</a:t>
            </a:r>
            <a:r>
              <a:rPr lang="kk-KZ" sz="2800" dirty="0"/>
              <a:t>” басылымдары – ең беделді, көне газеттердің бірі болып саналады.</a:t>
            </a:r>
            <a:endParaRPr lang="ru-RU" sz="2800" dirty="0"/>
          </a:p>
          <a:p>
            <a:endParaRPr lang="ru-RU" dirty="0"/>
          </a:p>
        </p:txBody>
      </p:sp>
    </p:spTree>
    <p:extLst>
      <p:ext uri="{BB962C8B-B14F-4D97-AF65-F5344CB8AC3E}">
        <p14:creationId xmlns:p14="http://schemas.microsoft.com/office/powerpoint/2010/main" val="165728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271463"/>
            <a:ext cx="8915400" cy="5639759"/>
          </a:xfrm>
        </p:spPr>
        <p:txBody>
          <a:bodyPr>
            <a:noAutofit/>
          </a:bodyPr>
          <a:lstStyle/>
          <a:p>
            <a:r>
              <a:rPr lang="kk-KZ" sz="2400" dirty="0"/>
              <a:t>Корея баспасөзінің бостандыққа шығуы.  </a:t>
            </a:r>
            <a:endParaRPr lang="ru-RU" sz="2400" dirty="0"/>
          </a:p>
          <a:p>
            <a:r>
              <a:rPr lang="kk-KZ" sz="2400" dirty="0"/>
              <a:t>	</a:t>
            </a:r>
            <a:r>
              <a:rPr lang="kk-KZ" sz="2400" b="1" dirty="0"/>
              <a:t>1945 жылғы одақтастардың екінші дүниежүзілік соғыстағы жеңісінен кейін Корея еліне де тәуелсіздік орнады</a:t>
            </a:r>
            <a:r>
              <a:rPr lang="kk-KZ" sz="2400" dirty="0"/>
              <a:t>. Бірнеше апта көлемінде 68 газет дүниеге келді. </a:t>
            </a:r>
            <a:endParaRPr lang="ru-RU" sz="2400" dirty="0"/>
          </a:p>
          <a:p>
            <a:r>
              <a:rPr lang="kk-KZ" sz="2400" dirty="0"/>
              <a:t>	Корей баспасөзінің қарқынды дамыған кезеңі деп 1960-61 жылдарды айтуға болады. Демократиялық тенденциялардың қарқын алуы, саяси реформалардың өмірге енуі – корей журналистикасының “бет-бейнесін” өзгертті. Жаңа типті, тәуелсіз газеттің айқын үлгісі ретінде 1988 жылғы </a:t>
            </a:r>
            <a:r>
              <a:rPr lang="kk-KZ" sz="2400" b="1" dirty="0"/>
              <a:t>“Хангере синмун</a:t>
            </a:r>
            <a:r>
              <a:rPr lang="kk-KZ" sz="2400" dirty="0"/>
              <a:t>” газеті өмірге келді.</a:t>
            </a:r>
            <a:endParaRPr lang="ru-RU" sz="2400" dirty="0"/>
          </a:p>
          <a:p>
            <a:endParaRPr lang="ru-RU" sz="2400" dirty="0"/>
          </a:p>
        </p:txBody>
      </p:sp>
    </p:spTree>
    <p:extLst>
      <p:ext uri="{BB962C8B-B14F-4D97-AF65-F5344CB8AC3E}">
        <p14:creationId xmlns:p14="http://schemas.microsoft.com/office/powerpoint/2010/main" val="159485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314" y="200604"/>
            <a:ext cx="10147298" cy="5711246"/>
          </a:xfrm>
        </p:spPr>
      </p:pic>
    </p:spTree>
    <p:extLst>
      <p:ext uri="{BB962C8B-B14F-4D97-AF65-F5344CB8AC3E}">
        <p14:creationId xmlns:p14="http://schemas.microsoft.com/office/powerpoint/2010/main" val="3716460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228600"/>
            <a:ext cx="10058400" cy="6472238"/>
          </a:xfrm>
        </p:spPr>
      </p:pic>
    </p:spTree>
    <p:extLst>
      <p:ext uri="{BB962C8B-B14F-4D97-AF65-F5344CB8AC3E}">
        <p14:creationId xmlns:p14="http://schemas.microsoft.com/office/powerpoint/2010/main" val="2814836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50" y="624111"/>
            <a:ext cx="9618662" cy="6105302"/>
          </a:xfrm>
        </p:spPr>
      </p:pic>
    </p:spTree>
    <p:extLst>
      <p:ext uri="{BB962C8B-B14F-4D97-AF65-F5344CB8AC3E}">
        <p14:creationId xmlns:p14="http://schemas.microsoft.com/office/powerpoint/2010/main" val="394957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Екі Корея арасындағы соғыс</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811" y="1371600"/>
            <a:ext cx="7936963" cy="4918075"/>
          </a:xfrm>
        </p:spPr>
      </p:pic>
    </p:spTree>
    <p:extLst>
      <p:ext uri="{BB962C8B-B14F-4D97-AF65-F5344CB8AC3E}">
        <p14:creationId xmlns:p14="http://schemas.microsoft.com/office/powerpoint/2010/main" val="1110838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076" y="624110"/>
            <a:ext cx="9872662" cy="5862415"/>
          </a:xfrm>
        </p:spPr>
      </p:pic>
    </p:spTree>
    <p:extLst>
      <p:ext uri="{BB962C8B-B14F-4D97-AF65-F5344CB8AC3E}">
        <p14:creationId xmlns:p14="http://schemas.microsoft.com/office/powerpoint/2010/main" val="107262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327520"/>
          </a:xfrm>
        </p:spPr>
        <p:txBody>
          <a:bodyPr/>
          <a:lstStyle/>
          <a:p>
            <a:endParaRPr lang="ru-RU" dirty="0"/>
          </a:p>
        </p:txBody>
      </p:sp>
      <p:sp>
        <p:nvSpPr>
          <p:cNvPr id="3" name="Объект 2"/>
          <p:cNvSpPr>
            <a:spLocks noGrp="1"/>
          </p:cNvSpPr>
          <p:nvPr>
            <p:ph idx="1"/>
          </p:nvPr>
        </p:nvSpPr>
        <p:spPr/>
        <p:txBody>
          <a:bodyPr>
            <a:normAutofit/>
          </a:bodyPr>
          <a:lstStyle/>
          <a:p>
            <a:r>
              <a:rPr lang="kk-KZ" sz="6000" dirty="0">
                <a:latin typeface="Arial Unicode MS" panose="020B0604020202020204" pitchFamily="34" charset="-128"/>
                <a:ea typeface="Arial Unicode MS" panose="020B0604020202020204" pitchFamily="34" charset="-128"/>
                <a:cs typeface="Arial Unicode MS" panose="020B0604020202020204" pitchFamily="34" charset="-128"/>
              </a:rPr>
              <a:t>ОҢТҮСТІК КОРЕЯ БАСПАСӨЗІ</a:t>
            </a:r>
            <a:r>
              <a:rPr lang="ru-RU" sz="60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ru-RU" sz="60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ru-RU" sz="6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5007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514350"/>
            <a:ext cx="9790112" cy="6115049"/>
          </a:xfrm>
        </p:spPr>
      </p:pic>
    </p:spTree>
    <p:extLst>
      <p:ext uri="{BB962C8B-B14F-4D97-AF65-F5344CB8AC3E}">
        <p14:creationId xmlns:p14="http://schemas.microsoft.com/office/powerpoint/2010/main" val="591502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Солтүстік Корея газеті</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338" y="1227836"/>
            <a:ext cx="9358311" cy="5372989"/>
          </a:xfrm>
        </p:spPr>
      </p:pic>
    </p:spTree>
    <p:extLst>
      <p:ext uri="{BB962C8B-B14F-4D97-AF65-F5344CB8AC3E}">
        <p14:creationId xmlns:p14="http://schemas.microsoft.com/office/powerpoint/2010/main" val="1386898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sz="2400" dirty="0"/>
              <a:t>Газеттердің негізгі табыс көздері – жазылу мен жарнама. Басылымдардың көбеюі, полиграфиялық базаның күшеюі, журналистика саласында бәсекелестікті тудырды. </a:t>
            </a:r>
            <a:endParaRPr lang="ru-RU" sz="2400" dirty="0"/>
          </a:p>
          <a:p>
            <a:r>
              <a:rPr lang="kk-KZ" sz="2400" dirty="0"/>
              <a:t>	Ағылшын тілінде шығатын екі газет </a:t>
            </a:r>
            <a:r>
              <a:rPr lang="kk-KZ" sz="2400" b="1" dirty="0"/>
              <a:t>“Корея таймс</a:t>
            </a:r>
            <a:r>
              <a:rPr lang="kk-KZ" sz="2400" dirty="0"/>
              <a:t>” пен </a:t>
            </a:r>
            <a:r>
              <a:rPr lang="kk-KZ" sz="2400" b="1" dirty="0"/>
              <a:t>“Хангук ильбо” </a:t>
            </a:r>
            <a:r>
              <a:rPr lang="kk-KZ" sz="2400" dirty="0"/>
              <a:t>– жеке иеліктегі газеттер. </a:t>
            </a:r>
            <a:endParaRPr lang="ru-RU" sz="2400" dirty="0"/>
          </a:p>
          <a:p>
            <a:r>
              <a:rPr lang="kk-KZ" sz="2400" dirty="0"/>
              <a:t>	Қазіргі таңда Корея баспасөзі даму үстінде. Сағатына </a:t>
            </a:r>
            <a:r>
              <a:rPr lang="kk-KZ" sz="2400" b="1" dirty="0"/>
              <a:t>150.000 дана </a:t>
            </a:r>
            <a:r>
              <a:rPr lang="kk-KZ" sz="2400" dirty="0"/>
              <a:t>түрлі-түсті өнімдерді шығарып отырады. </a:t>
            </a:r>
            <a:endParaRPr lang="ru-RU" sz="2400" dirty="0"/>
          </a:p>
          <a:p>
            <a:endParaRPr lang="ru-RU" dirty="0"/>
          </a:p>
        </p:txBody>
      </p:sp>
    </p:spTree>
    <p:extLst>
      <p:ext uri="{BB962C8B-B14F-4D97-AF65-F5344CB8AC3E}">
        <p14:creationId xmlns:p14="http://schemas.microsoft.com/office/powerpoint/2010/main" val="291595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kk-KZ" sz="2400" dirty="0"/>
              <a:t>АҚПАРАТ АГЕНТТІКТЕРІ. 1945 ж. Жапондықтардың қысымынан азат болғаннан кейін корейлік ақпарат агенттігі “</a:t>
            </a:r>
            <a:r>
              <a:rPr lang="kk-KZ" sz="2400" b="1" dirty="0"/>
              <a:t>Хэбан Тхон Схин</a:t>
            </a:r>
            <a:r>
              <a:rPr lang="kk-KZ" sz="2400" dirty="0"/>
              <a:t>” (“Азат баспасөз”) дүниеге келді. Кәсіпқой журналистердің аздығынан, қаржының жетіспеуінен жабылып қалған</a:t>
            </a:r>
            <a:r>
              <a:rPr lang="kk-KZ" sz="2400" dirty="0" smtClean="0"/>
              <a:t>.</a:t>
            </a:r>
            <a:endParaRPr lang="ru-RU" sz="2400" dirty="0"/>
          </a:p>
          <a:p>
            <a:r>
              <a:rPr lang="kk-KZ" sz="2400" dirty="0"/>
              <a:t>	1980 ж. Екі ақпарат агенттігі </a:t>
            </a:r>
            <a:r>
              <a:rPr lang="kk-KZ" sz="2400" dirty="0" smtClean="0"/>
              <a:t>“</a:t>
            </a:r>
            <a:r>
              <a:rPr lang="kk-KZ" sz="2400" b="1" dirty="0" smtClean="0"/>
              <a:t>Хаптон”</a:t>
            </a:r>
            <a:r>
              <a:rPr lang="kk-KZ" sz="2400" dirty="0" smtClean="0"/>
              <a:t> мен </a:t>
            </a:r>
            <a:r>
              <a:rPr lang="kk-KZ" sz="2400" dirty="0"/>
              <a:t>“</a:t>
            </a:r>
            <a:r>
              <a:rPr lang="kk-KZ" sz="2400" b="1" dirty="0"/>
              <a:t>Тонянның</a:t>
            </a:r>
            <a:r>
              <a:rPr lang="kk-KZ" sz="2400" dirty="0"/>
              <a:t>” бірігуі нәтижесінде </a:t>
            </a:r>
            <a:r>
              <a:rPr lang="kk-KZ" sz="2400" b="1" dirty="0"/>
              <a:t>“Енхап” </a:t>
            </a:r>
            <a:r>
              <a:rPr lang="kk-KZ" sz="2400" dirty="0"/>
              <a:t>ақпарат агенттігі құрылды. </a:t>
            </a:r>
            <a:r>
              <a:rPr lang="kk-KZ" sz="2400" b="1" dirty="0"/>
              <a:t>Қазіргі уақытта “Енхап Тхонсин” бірден-бір ұлттық ақпарат агенттігі болып табылады</a:t>
            </a:r>
            <a:r>
              <a:rPr lang="kk-KZ" sz="2400" dirty="0"/>
              <a:t>.  Ол ЮПИ, Рейтер, Франс-пресс” сияқты әлемдік ауқымдағы ақпарат агенттіктерінен  ақпарат алып отырады.</a:t>
            </a:r>
            <a:endParaRPr lang="ru-RU" sz="2400" dirty="0"/>
          </a:p>
          <a:p>
            <a:endParaRPr lang="ru-RU" dirty="0"/>
          </a:p>
        </p:txBody>
      </p:sp>
    </p:spTree>
    <p:extLst>
      <p:ext uri="{BB962C8B-B14F-4D97-AF65-F5344CB8AC3E}">
        <p14:creationId xmlns:p14="http://schemas.microsoft.com/office/powerpoint/2010/main" val="2657048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624110"/>
            <a:ext cx="10329863" cy="6062440"/>
          </a:xfrm>
        </p:spPr>
      </p:pic>
    </p:spTree>
    <p:extLst>
      <p:ext uri="{BB962C8B-B14F-4D97-AF65-F5344CB8AC3E}">
        <p14:creationId xmlns:p14="http://schemas.microsoft.com/office/powerpoint/2010/main" val="3118255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Ури Синбун газеті</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6" y="1314450"/>
            <a:ext cx="10086974" cy="5386388"/>
          </a:xfrm>
        </p:spPr>
      </p:pic>
    </p:spTree>
    <p:extLst>
      <p:ext uri="{BB962C8B-B14F-4D97-AF65-F5344CB8AC3E}">
        <p14:creationId xmlns:p14="http://schemas.microsoft.com/office/powerpoint/2010/main" val="1462543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588" y="624110"/>
            <a:ext cx="10233024" cy="5287740"/>
          </a:xfrm>
        </p:spPr>
      </p:pic>
    </p:spTree>
    <p:extLst>
      <p:ext uri="{BB962C8B-B14F-4D97-AF65-F5344CB8AC3E}">
        <p14:creationId xmlns:p14="http://schemas.microsoft.com/office/powerpoint/2010/main" val="861448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550" y="624110"/>
            <a:ext cx="9717088" cy="6076728"/>
          </a:xfrm>
        </p:spPr>
      </p:pic>
    </p:spTree>
    <p:extLst>
      <p:ext uri="{BB962C8B-B14F-4D97-AF65-F5344CB8AC3E}">
        <p14:creationId xmlns:p14="http://schemas.microsoft.com/office/powerpoint/2010/main" val="68342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Пхеньян Синмун газеті</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300163"/>
            <a:ext cx="9701213" cy="4611687"/>
          </a:xfrm>
        </p:spPr>
      </p:pic>
    </p:spTree>
    <p:extLst>
      <p:ext uri="{BB962C8B-B14F-4D97-AF65-F5344CB8AC3E}">
        <p14:creationId xmlns:p14="http://schemas.microsoft.com/office/powerpoint/2010/main" val="137295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Кореяның қысы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164" y="1257300"/>
            <a:ext cx="9872662" cy="5214937"/>
          </a:xfrm>
        </p:spPr>
      </p:pic>
    </p:spTree>
    <p:extLst>
      <p:ext uri="{BB962C8B-B14F-4D97-AF65-F5344CB8AC3E}">
        <p14:creationId xmlns:p14="http://schemas.microsoft.com/office/powerpoint/2010/main" val="69397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2800" dirty="0"/>
              <a:t>Сеул </a:t>
            </a:r>
            <a:r>
              <a:rPr lang="ru-RU" sz="2800" dirty="0" err="1"/>
              <a:t>қаласы</a:t>
            </a:r>
            <a:r>
              <a:rPr lang="ru-RU" sz="2800" dirty="0"/>
              <a:t> </a:t>
            </a:r>
            <a:r>
              <a:rPr lang="ru-RU" sz="2800" dirty="0" err="1"/>
              <a:t>Оңтүстік</a:t>
            </a:r>
            <a:r>
              <a:rPr lang="ru-RU" sz="2800" dirty="0"/>
              <a:t> </a:t>
            </a:r>
            <a:r>
              <a:rPr lang="ru-RU" sz="2800" dirty="0" err="1"/>
              <a:t>Корей</a:t>
            </a:r>
            <a:r>
              <a:rPr lang="ru-RU" sz="2800" dirty="0"/>
              <a:t> </a:t>
            </a:r>
            <a:r>
              <a:rPr lang="ru-RU" sz="2800" dirty="0" err="1"/>
              <a:t>елінің</a:t>
            </a:r>
            <a:r>
              <a:rPr lang="ru-RU" sz="2800" dirty="0"/>
              <a:t> </a:t>
            </a:r>
            <a:r>
              <a:rPr lang="ru-RU" sz="2800" dirty="0" err="1"/>
              <a:t>алты</a:t>
            </a:r>
            <a:r>
              <a:rPr lang="ru-RU" sz="2800" dirty="0"/>
              <a:t> </a:t>
            </a:r>
            <a:r>
              <a:rPr lang="ru-RU" sz="2800" dirty="0" err="1"/>
              <a:t>ғасырлық</a:t>
            </a:r>
            <a:r>
              <a:rPr lang="ru-RU" sz="2800" dirty="0"/>
              <a:t> </a:t>
            </a:r>
            <a:r>
              <a:rPr lang="ru-RU" sz="2800" dirty="0" err="1"/>
              <a:t>тарихи</a:t>
            </a:r>
            <a:r>
              <a:rPr lang="ru-RU" sz="2800" dirty="0"/>
              <a:t> бар </a:t>
            </a:r>
            <a:r>
              <a:rPr lang="ru-RU" sz="2800" dirty="0" err="1"/>
              <a:t>астанасы</a:t>
            </a:r>
            <a:r>
              <a:rPr lang="ru-RU" sz="2800" dirty="0"/>
              <a:t>. 10 млн </a:t>
            </a:r>
            <a:r>
              <a:rPr lang="ru-RU" sz="2800" dirty="0" err="1"/>
              <a:t>халқы</a:t>
            </a:r>
            <a:r>
              <a:rPr lang="ru-RU" sz="2800" dirty="0"/>
              <a:t> бар </a:t>
            </a:r>
            <a:r>
              <a:rPr lang="ru-RU" sz="2800" dirty="0" err="1"/>
              <a:t>ірі</a:t>
            </a:r>
            <a:r>
              <a:rPr lang="ru-RU" sz="2800" dirty="0"/>
              <a:t> </a:t>
            </a:r>
            <a:r>
              <a:rPr lang="ru-RU" sz="2800" dirty="0" err="1"/>
              <a:t>қала</a:t>
            </a:r>
            <a:r>
              <a:rPr lang="ru-RU" sz="2800" dirty="0"/>
              <a:t>. </a:t>
            </a:r>
            <a:r>
              <a:rPr lang="ru-RU" sz="2800" dirty="0" err="1"/>
              <a:t>Дүниежүзілік</a:t>
            </a:r>
            <a:r>
              <a:rPr lang="ru-RU" sz="2800" dirty="0"/>
              <a:t> </a:t>
            </a:r>
            <a:r>
              <a:rPr lang="ru-RU" sz="2800" dirty="0" err="1"/>
              <a:t>қаржы</a:t>
            </a:r>
            <a:r>
              <a:rPr lang="ru-RU" sz="2800" dirty="0"/>
              <a:t> мен </a:t>
            </a:r>
            <a:r>
              <a:rPr lang="ru-RU" sz="2800" dirty="0" err="1"/>
              <a:t>өнеркәсіп</a:t>
            </a:r>
            <a:r>
              <a:rPr lang="ru-RU" sz="2800" dirty="0"/>
              <a:t> </a:t>
            </a:r>
            <a:r>
              <a:rPr lang="ru-RU" sz="2800" dirty="0" err="1"/>
              <a:t>орталығы</a:t>
            </a:r>
            <a:r>
              <a:rPr lang="ru-RU" sz="2800" dirty="0"/>
              <a:t>. «Сеул» </a:t>
            </a:r>
            <a:r>
              <a:rPr lang="ru-RU" sz="2800" dirty="0" err="1"/>
              <a:t>сөзі</a:t>
            </a:r>
            <a:r>
              <a:rPr lang="ru-RU" sz="2800" dirty="0"/>
              <a:t> «</a:t>
            </a:r>
            <a:r>
              <a:rPr lang="ru-RU" sz="2800" dirty="0" err="1"/>
              <a:t>астана</a:t>
            </a:r>
            <a:r>
              <a:rPr lang="ru-RU" sz="2800" dirty="0"/>
              <a:t>» </a:t>
            </a:r>
            <a:r>
              <a:rPr lang="ru-RU" sz="2800" dirty="0" err="1"/>
              <a:t>деген</a:t>
            </a:r>
            <a:r>
              <a:rPr lang="ru-RU" sz="2800" dirty="0"/>
              <a:t> </a:t>
            </a:r>
            <a:r>
              <a:rPr lang="ru-RU" sz="2800" dirty="0" err="1"/>
              <a:t>мағына</a:t>
            </a:r>
            <a:r>
              <a:rPr lang="ru-RU" sz="2800" dirty="0"/>
              <a:t> </a:t>
            </a:r>
            <a:r>
              <a:rPr lang="ru-RU" sz="2800" dirty="0" err="1"/>
              <a:t>береді</a:t>
            </a:r>
            <a:r>
              <a:rPr lang="ru-RU" sz="2800" dirty="0"/>
              <a:t>. </a:t>
            </a:r>
            <a:r>
              <a:rPr lang="ru-RU" sz="2800" dirty="0" err="1"/>
              <a:t>Қала</a:t>
            </a:r>
            <a:r>
              <a:rPr lang="ru-RU" sz="2800" dirty="0"/>
              <a:t> </a:t>
            </a:r>
            <a:r>
              <a:rPr lang="ru-RU" sz="2800" dirty="0" err="1"/>
              <a:t>атауын</a:t>
            </a:r>
            <a:r>
              <a:rPr lang="ru-RU" sz="2800" dirty="0"/>
              <a:t> </a:t>
            </a:r>
            <a:r>
              <a:rPr lang="ru-RU" sz="2800" dirty="0" err="1"/>
              <a:t>бірнеше</a:t>
            </a:r>
            <a:r>
              <a:rPr lang="ru-RU" sz="2800" dirty="0"/>
              <a:t> </a:t>
            </a:r>
            <a:r>
              <a:rPr lang="ru-RU" sz="2800" dirty="0" err="1"/>
              <a:t>мәрте</a:t>
            </a:r>
            <a:r>
              <a:rPr lang="ru-RU" sz="2800" dirty="0"/>
              <a:t> </a:t>
            </a:r>
            <a:r>
              <a:rPr lang="ru-RU" sz="2800" dirty="0" err="1"/>
              <a:t>ауыстырған</a:t>
            </a:r>
            <a:r>
              <a:rPr lang="ru-RU" sz="2800" dirty="0"/>
              <a:t>. 1948 </a:t>
            </a:r>
            <a:r>
              <a:rPr lang="ru-RU" sz="2800" dirty="0" err="1"/>
              <a:t>жылы</a:t>
            </a:r>
            <a:r>
              <a:rPr lang="ru-RU" sz="2800" dirty="0"/>
              <a:t> Сеул </a:t>
            </a:r>
            <a:r>
              <a:rPr lang="ru-RU" sz="2800" dirty="0" err="1"/>
              <a:t>деп</a:t>
            </a:r>
            <a:r>
              <a:rPr lang="ru-RU" sz="2800" dirty="0"/>
              <a:t> </a:t>
            </a:r>
            <a:r>
              <a:rPr lang="ru-RU" sz="2800" dirty="0" err="1"/>
              <a:t>аталынды</a:t>
            </a:r>
            <a:r>
              <a:rPr lang="ru-RU" sz="2800" dirty="0"/>
              <a:t>.</a:t>
            </a:r>
          </a:p>
        </p:txBody>
      </p:sp>
    </p:spTree>
    <p:extLst>
      <p:ext uri="{BB962C8B-B14F-4D97-AF65-F5344CB8AC3E}">
        <p14:creationId xmlns:p14="http://schemas.microsoft.com/office/powerpoint/2010/main" val="916576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 y="514350"/>
            <a:ext cx="10901363" cy="6143625"/>
          </a:xfrm>
        </p:spPr>
      </p:pic>
    </p:spTree>
    <p:extLst>
      <p:ext uri="{BB962C8B-B14F-4D97-AF65-F5344CB8AC3E}">
        <p14:creationId xmlns:p14="http://schemas.microsoft.com/office/powerpoint/2010/main" val="1797257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574" y="624110"/>
            <a:ext cx="9190037" cy="5287740"/>
          </a:xfrm>
        </p:spPr>
      </p:pic>
    </p:spTree>
    <p:extLst>
      <p:ext uri="{BB962C8B-B14F-4D97-AF65-F5344CB8AC3E}">
        <p14:creationId xmlns:p14="http://schemas.microsoft.com/office/powerpoint/2010/main" val="3925328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326" y="624110"/>
            <a:ext cx="10047286" cy="5287740"/>
          </a:xfrm>
        </p:spPr>
      </p:pic>
    </p:spTree>
    <p:extLst>
      <p:ext uri="{BB962C8B-B14F-4D97-AF65-F5344CB8AC3E}">
        <p14:creationId xmlns:p14="http://schemas.microsoft.com/office/powerpoint/2010/main" val="1128531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374" y="624110"/>
            <a:ext cx="9647237" cy="5113115"/>
          </a:xfrm>
        </p:spPr>
      </p:pic>
    </p:spTree>
    <p:extLst>
      <p:ext uri="{BB962C8B-B14F-4D97-AF65-F5344CB8AC3E}">
        <p14:creationId xmlns:p14="http://schemas.microsoft.com/office/powerpoint/2010/main" val="224402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Кемпірқосақ субұрқағы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0526" y="1585913"/>
            <a:ext cx="9383712" cy="5272087"/>
          </a:xfrm>
        </p:spPr>
      </p:pic>
    </p:spTree>
    <p:extLst>
      <p:ext uri="{BB962C8B-B14F-4D97-AF65-F5344CB8AC3E}">
        <p14:creationId xmlns:p14="http://schemas.microsoft.com/office/powerpoint/2010/main" val="2268815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Чосон</a:t>
            </a:r>
            <a:r>
              <a:rPr lang="ru-RU" dirty="0"/>
              <a:t> </a:t>
            </a:r>
            <a:r>
              <a:rPr lang="ru-RU" dirty="0" err="1"/>
              <a:t>дәуірінде</a:t>
            </a:r>
            <a:r>
              <a:rPr lang="ru-RU" dirty="0"/>
              <a:t> </a:t>
            </a:r>
            <a:r>
              <a:rPr lang="ru-RU" dirty="0" err="1"/>
              <a:t>тұрғызылған</a:t>
            </a:r>
            <a:r>
              <a:rPr lang="ru-RU" dirty="0"/>
              <a:t> бес </a:t>
            </a:r>
            <a:r>
              <a:rPr lang="ru-RU" dirty="0" err="1"/>
              <a:t>сарайдың</a:t>
            </a:r>
            <a:r>
              <a:rPr lang="ru-RU" dirty="0"/>
              <a:t> </a:t>
            </a:r>
            <a:r>
              <a:rPr lang="ru-RU" dirty="0" err="1"/>
              <a:t>ең</a:t>
            </a:r>
            <a:r>
              <a:rPr lang="ru-RU" dirty="0"/>
              <a:t> </a:t>
            </a:r>
            <a:r>
              <a:rPr lang="ru-RU" dirty="0" err="1"/>
              <a:t>үлкені</a:t>
            </a:r>
            <a:r>
              <a:rPr lang="ru-RU" dirty="0"/>
              <a:t> - </a:t>
            </a:r>
            <a:r>
              <a:rPr lang="ru-RU" dirty="0" err="1"/>
              <a:t>Кёнбоккун</a:t>
            </a:r>
            <a:r>
              <a:rPr lang="ru-RU" dirty="0"/>
              <a:t>. </a:t>
            </a:r>
            <a:r>
              <a:rPr lang="ru-RU" dirty="0" err="1"/>
              <a:t>Жалпы</a:t>
            </a:r>
            <a:r>
              <a:rPr lang="ru-RU" dirty="0"/>
              <a:t> </a:t>
            </a:r>
            <a:r>
              <a:rPr lang="ru-RU" dirty="0" err="1"/>
              <a:t>алып</a:t>
            </a:r>
            <a:r>
              <a:rPr lang="ru-RU" dirty="0"/>
              <a:t> </a:t>
            </a:r>
            <a:r>
              <a:rPr lang="ru-RU" dirty="0" err="1" smtClean="0"/>
              <a:t>жатқан</a:t>
            </a:r>
            <a:r>
              <a:rPr lang="ru-RU" dirty="0" smtClean="0"/>
              <a:t> </a:t>
            </a:r>
            <a:r>
              <a:rPr lang="ru-RU" dirty="0" err="1"/>
              <a:t>аумағы</a:t>
            </a:r>
            <a:r>
              <a:rPr lang="ru-RU" dirty="0"/>
              <a:t> - 410 </a:t>
            </a:r>
            <a:r>
              <a:rPr lang="ru-RU" dirty="0" err="1"/>
              <a:t>мың</a:t>
            </a:r>
            <a:r>
              <a:rPr lang="ru-RU" dirty="0"/>
              <a:t> </a:t>
            </a:r>
            <a:r>
              <a:rPr lang="ru-RU" dirty="0" err="1"/>
              <a:t>шаршы</a:t>
            </a:r>
            <a:r>
              <a:rPr lang="ru-RU" dirty="0"/>
              <a:t> метр.</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714624"/>
            <a:ext cx="8637050" cy="3871913"/>
          </a:xfrm>
        </p:spPr>
      </p:pic>
    </p:spTree>
    <p:extLst>
      <p:ext uri="{BB962C8B-B14F-4D97-AF65-F5344CB8AC3E}">
        <p14:creationId xmlns:p14="http://schemas.microsoft.com/office/powerpoint/2010/main" val="1809866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475" y="624109"/>
            <a:ext cx="9990137" cy="5976715"/>
          </a:xfrm>
        </p:spPr>
      </p:pic>
    </p:spTree>
    <p:extLst>
      <p:ext uri="{BB962C8B-B14F-4D97-AF65-F5344CB8AC3E}">
        <p14:creationId xmlns:p14="http://schemas.microsoft.com/office/powerpoint/2010/main" val="314748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257175"/>
            <a:ext cx="8915400" cy="5654047"/>
          </a:xfrm>
        </p:spPr>
        <p:txBody>
          <a:bodyPr>
            <a:normAutofit lnSpcReduction="10000"/>
          </a:bodyPr>
          <a:lstStyle/>
          <a:p>
            <a:r>
              <a:rPr lang="ru-RU" sz="2400" b="1" dirty="0" err="1">
                <a:latin typeface="Times New Roman" panose="02020603050405020304" pitchFamily="18" charset="0"/>
                <a:cs typeface="Times New Roman" panose="02020603050405020304" pitchFamily="18" charset="0"/>
              </a:rPr>
              <a:t>Тілі</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тілі</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Этникалық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құрылымы</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кәріс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ұлты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кішкене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қытай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ұлысы</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Діні</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буддизм, христиан</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Ақша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бірлігі</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Оңтүстік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вонасы</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Ірі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әуежайлары</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Инчхон </a:t>
            </a:r>
            <a:r>
              <a:rPr lang="ru-RU" sz="2400" dirty="0" err="1">
                <a:latin typeface="Times New Roman" panose="02020603050405020304" pitchFamily="18" charset="0"/>
                <a:cs typeface="Times New Roman" panose="02020603050405020304" pitchFamily="18" charset="0"/>
              </a:rPr>
              <a:t>халықаралық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әуежайы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Кимпхо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әуежайы</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Ірі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өзені</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Ханган</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Аумағы</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605,25 </a:t>
            </a:r>
            <a:r>
              <a:rPr lang="ru-RU" sz="2400" dirty="0" err="1">
                <a:latin typeface="Times New Roman" panose="02020603050405020304" pitchFamily="18" charset="0"/>
                <a:cs typeface="Times New Roman" panose="02020603050405020304" pitchFamily="18" charset="0"/>
              </a:rPr>
              <a:t>шаршы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шақырым</a:t>
            </a:r>
            <a:endParaRPr lang="ru-RU" sz="2400" dirty="0" smtClean="0">
              <a:effectLst/>
              <a:latin typeface="Times New Roman" panose="02020603050405020304" pitchFamily="18" charset="0"/>
              <a:cs typeface="Times New Roman" panose="02020603050405020304" pitchFamily="18" charset="0"/>
            </a:endParaRPr>
          </a:p>
          <a:p>
            <a:r>
              <a:rPr lang="ru-RU" sz="2400" b="1" dirty="0" err="1">
                <a:latin typeface="Times New Roman" panose="02020603050405020304" pitchFamily="18" charset="0"/>
                <a:cs typeface="Times New Roman" panose="02020603050405020304" pitchFamily="18" charset="0"/>
              </a:rPr>
              <a:t>Халық</a:t>
            </a:r>
            <a:r>
              <a:rPr lang="ru-RU" sz="2400" b="1" dirty="0">
                <a:latin typeface="Times New Roman" panose="02020603050405020304" pitchFamily="18" charset="0"/>
                <a:cs typeface="Times New Roman" panose="02020603050405020304" pitchFamily="18" charset="0"/>
              </a:rPr>
              <a:t> саны:</a:t>
            </a:r>
            <a:r>
              <a:rPr lang="ru-RU" sz="2400" dirty="0">
                <a:latin typeface="Times New Roman" panose="02020603050405020304" pitchFamily="18" charset="0"/>
                <a:cs typeface="Times New Roman" panose="02020603050405020304" pitchFamily="18" charset="0"/>
              </a:rPr>
              <a:t> 10 208 302 </a:t>
            </a:r>
            <a:r>
              <a:rPr lang="ru-RU" sz="2400" dirty="0" err="1">
                <a:latin typeface="Times New Roman" panose="02020603050405020304" pitchFamily="18" charset="0"/>
                <a:cs typeface="Times New Roman" panose="02020603050405020304" pitchFamily="18" charset="0"/>
              </a:rPr>
              <a:t>адам</a:t>
            </a:r>
            <a:r>
              <a:rPr lang="ru-RU" sz="2400" dirty="0">
                <a:latin typeface="Times New Roman" panose="02020603050405020304" pitchFamily="18" charset="0"/>
                <a:cs typeface="Times New Roman" panose="02020603050405020304" pitchFamily="18" charset="0"/>
              </a:rPr>
              <a:t> (2009 ж</a:t>
            </a:r>
            <a:r>
              <a:rPr lang="ru-RU" sz="2400" dirty="0" smtClean="0">
                <a:latin typeface="Times New Roman" panose="02020603050405020304" pitchFamily="18" charset="0"/>
                <a:cs typeface="Times New Roman" panose="02020603050405020304" pitchFamily="18" charset="0"/>
              </a:rPr>
              <a:t>)</a:t>
            </a:r>
          </a:p>
          <a:p>
            <a:r>
              <a:rPr lang="ru-RU" sz="2400" b="1" dirty="0">
                <a:latin typeface="Times New Roman" panose="02020603050405020304" pitchFamily="18" charset="0"/>
                <a:cs typeface="Times New Roman" panose="02020603050405020304" pitchFamily="18" charset="0"/>
              </a:rPr>
              <a:t>Экономика: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іскерлік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орталығы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торабы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жасау</a:t>
            </a:r>
            <a:r>
              <a:rPr lang="ru-RU" sz="2400" dirty="0">
                <a:latin typeface="Times New Roman" panose="02020603050405020304" pitchFamily="18" charset="0"/>
                <a:cs typeface="Times New Roman" panose="02020603050405020304" pitchFamily="18" charset="0"/>
              </a:rPr>
              <a:t>, электроника, </a:t>
            </a:r>
            <a:r>
              <a:rPr lang="ru-RU" sz="2400" dirty="0" err="1">
                <a:latin typeface="Times New Roman" panose="02020603050405020304" pitchFamily="18" charset="0"/>
                <a:cs typeface="Times New Roman" panose="02020603050405020304" pitchFamily="18" charset="0"/>
              </a:rPr>
              <a:t>құрылыс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орталығы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сауда</a:t>
            </a:r>
            <a:r>
              <a:rPr lang="ru-RU" sz="2400" dirty="0">
                <a:latin typeface="Times New Roman" panose="02020603050405020304" pitchFamily="18" charset="0"/>
                <a:cs typeface="Times New Roman" panose="02020603050405020304" pitchFamily="18" charset="0"/>
              </a:rPr>
              <a:t>, банк секторы, туризм, телекоммуникация </a:t>
            </a:r>
            <a:r>
              <a:rPr lang="ru-RU" sz="2400" dirty="0" err="1">
                <a:latin typeface="Times New Roman" panose="02020603050405020304" pitchFamily="18" charset="0"/>
                <a:cs typeface="Times New Roman" panose="02020603050405020304" pitchFamily="18" charset="0"/>
              </a:rPr>
              <a:t>қызметі</a:t>
            </a:r>
            <a:endParaRPr lang="ru-RU" sz="2400" dirty="0" smtClean="0">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6482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514350"/>
            <a:ext cx="8915400" cy="5396872"/>
          </a:xfrm>
        </p:spPr>
        <p:txBody>
          <a:bodyPr>
            <a:normAutofit fontScale="85000" lnSpcReduction="20000"/>
          </a:bodyPr>
          <a:lstStyle/>
          <a:p>
            <a:r>
              <a:rPr lang="ru-RU" sz="3300" b="1" dirty="0" err="1"/>
              <a:t>Сеулдің</a:t>
            </a:r>
            <a:r>
              <a:rPr lang="ru-RU" sz="3300" b="1" dirty="0"/>
              <a:t> </a:t>
            </a:r>
            <a:r>
              <a:rPr lang="ru-RU" sz="3300" b="1" dirty="0" err="1"/>
              <a:t>көрікті</a:t>
            </a:r>
            <a:r>
              <a:rPr lang="ru-RU" sz="3300" b="1" dirty="0"/>
              <a:t> </a:t>
            </a:r>
            <a:r>
              <a:rPr lang="ru-RU" sz="3300" b="1" dirty="0" err="1"/>
              <a:t>жерлері</a:t>
            </a:r>
            <a:endParaRPr lang="ru-RU" sz="3300" dirty="0" smtClean="0">
              <a:effectLst/>
            </a:endParaRPr>
          </a:p>
          <a:p>
            <a:r>
              <a:rPr lang="ru-RU" sz="3300" dirty="0" smtClean="0"/>
              <a:t> </a:t>
            </a:r>
            <a:r>
              <a:rPr lang="ru-RU" sz="3300" dirty="0" err="1"/>
              <a:t>Кенбоккун</a:t>
            </a:r>
            <a:r>
              <a:rPr lang="ru-RU" sz="3300" dirty="0"/>
              <a:t> </a:t>
            </a:r>
            <a:r>
              <a:rPr lang="ru-RU" sz="3300" dirty="0" err="1"/>
              <a:t>сарайы</a:t>
            </a:r>
            <a:r>
              <a:rPr lang="ru-RU" sz="3300" dirty="0"/>
              <a:t>. </a:t>
            </a:r>
            <a:r>
              <a:rPr lang="ru-RU" sz="3300" dirty="0" err="1"/>
              <a:t>Қаладағы</a:t>
            </a:r>
            <a:r>
              <a:rPr lang="ru-RU" sz="3300" dirty="0"/>
              <a:t> бес </a:t>
            </a:r>
            <a:r>
              <a:rPr lang="ru-RU" sz="3300" dirty="0" err="1"/>
              <a:t>сарайдың</a:t>
            </a:r>
            <a:r>
              <a:rPr lang="ru-RU" sz="3300" dirty="0"/>
              <a:t> </a:t>
            </a:r>
            <a:r>
              <a:rPr lang="ru-RU" sz="3300" dirty="0" err="1"/>
              <a:t>бірі</a:t>
            </a:r>
            <a:r>
              <a:rPr lang="ru-RU" sz="3300" dirty="0"/>
              <a:t>. </a:t>
            </a:r>
            <a:r>
              <a:rPr lang="ru-RU" sz="3300" dirty="0" err="1"/>
              <a:t>Чосон</a:t>
            </a:r>
            <a:r>
              <a:rPr lang="ru-RU" sz="3300" dirty="0"/>
              <a:t> </a:t>
            </a:r>
            <a:r>
              <a:rPr lang="ru-RU" sz="3300" dirty="0" err="1"/>
              <a:t>әулеті</a:t>
            </a:r>
            <a:r>
              <a:rPr lang="ru-RU" sz="3300" dirty="0"/>
              <a:t> </a:t>
            </a:r>
            <a:r>
              <a:rPr lang="ru-RU" sz="3300" dirty="0" err="1"/>
              <a:t>заманының</a:t>
            </a:r>
            <a:r>
              <a:rPr lang="ru-RU" sz="3300" dirty="0"/>
              <a:t> бас </a:t>
            </a:r>
            <a:r>
              <a:rPr lang="ru-RU" sz="3300" dirty="0" err="1"/>
              <a:t>сарайы</a:t>
            </a:r>
            <a:r>
              <a:rPr lang="ru-RU" sz="3300" dirty="0"/>
              <a:t>. </a:t>
            </a:r>
            <a:endParaRPr lang="en-US" sz="3300" dirty="0" smtClean="0"/>
          </a:p>
          <a:p>
            <a:r>
              <a:rPr lang="ru-RU" sz="3300" dirty="0" err="1" smtClean="0"/>
              <a:t>Чосон</a:t>
            </a:r>
            <a:r>
              <a:rPr lang="ru-RU" sz="3300" dirty="0" smtClean="0"/>
              <a:t> </a:t>
            </a:r>
            <a:r>
              <a:rPr lang="ru-RU" sz="3300" dirty="0" err="1"/>
              <a:t>әулеті</a:t>
            </a:r>
            <a:r>
              <a:rPr lang="ru-RU" sz="3300" dirty="0"/>
              <a:t> </a:t>
            </a:r>
            <a:r>
              <a:rPr lang="en-US" sz="3300" dirty="0"/>
              <a:t> </a:t>
            </a:r>
            <a:r>
              <a:rPr lang="ru-RU" sz="3300" dirty="0" smtClean="0"/>
              <a:t>14-20 </a:t>
            </a:r>
            <a:r>
              <a:rPr lang="ru-RU" sz="3300" dirty="0" err="1"/>
              <a:t>ғасыларда</a:t>
            </a:r>
            <a:r>
              <a:rPr lang="ru-RU" sz="3300" dirty="0"/>
              <a:t> </a:t>
            </a:r>
            <a:r>
              <a:rPr lang="ru-RU" sz="3300" dirty="0" err="1"/>
              <a:t>Корей</a:t>
            </a:r>
            <a:r>
              <a:rPr lang="ru-RU" sz="3300" dirty="0"/>
              <a:t> </a:t>
            </a:r>
            <a:r>
              <a:rPr lang="ru-RU" sz="3300" dirty="0" err="1"/>
              <a:t>елін</a:t>
            </a:r>
            <a:r>
              <a:rPr lang="ru-RU" sz="3300" dirty="0"/>
              <a:t> </a:t>
            </a:r>
            <a:r>
              <a:rPr lang="ru-RU" sz="3300" dirty="0" err="1"/>
              <a:t>басқарды</a:t>
            </a:r>
            <a:r>
              <a:rPr lang="ru-RU" sz="3300" dirty="0"/>
              <a:t>. </a:t>
            </a:r>
            <a:r>
              <a:rPr lang="ru-RU" sz="3300" dirty="0" err="1"/>
              <a:t>Сарайды</a:t>
            </a:r>
            <a:r>
              <a:rPr lang="ru-RU" sz="3300" dirty="0"/>
              <a:t> </a:t>
            </a:r>
            <a:r>
              <a:rPr lang="ru-RU" sz="3300" dirty="0" err="1"/>
              <a:t>әулет</a:t>
            </a:r>
            <a:r>
              <a:rPr lang="ru-RU" sz="3300" dirty="0"/>
              <a:t> </a:t>
            </a:r>
            <a:r>
              <a:rPr lang="ru-RU" sz="3300" dirty="0" err="1"/>
              <a:t>басшысы</a:t>
            </a:r>
            <a:r>
              <a:rPr lang="ru-RU" sz="3300" dirty="0"/>
              <a:t> Ли Сон </a:t>
            </a:r>
            <a:r>
              <a:rPr lang="ru-RU" sz="3300" dirty="0" err="1"/>
              <a:t>Ге</a:t>
            </a:r>
            <a:r>
              <a:rPr lang="ru-RU" sz="3300" dirty="0"/>
              <a:t> </a:t>
            </a:r>
            <a:r>
              <a:rPr lang="ru-RU" sz="3300" dirty="0" err="1"/>
              <a:t>салған</a:t>
            </a:r>
            <a:r>
              <a:rPr lang="ru-RU" sz="3300" dirty="0"/>
              <a:t>. Ли Сон </a:t>
            </a:r>
            <a:r>
              <a:rPr lang="ru-RU" sz="3300" dirty="0" err="1"/>
              <a:t>Генің</a:t>
            </a:r>
            <a:r>
              <a:rPr lang="ru-RU" sz="3300" dirty="0"/>
              <a:t> </a:t>
            </a:r>
            <a:r>
              <a:rPr lang="ru-RU" sz="3300" dirty="0" err="1"/>
              <a:t>ықпалымен</a:t>
            </a:r>
            <a:r>
              <a:rPr lang="ru-RU" sz="3300" dirty="0"/>
              <a:t> </a:t>
            </a:r>
            <a:r>
              <a:rPr lang="ru-RU" sz="3300" dirty="0" err="1"/>
              <a:t>Корей</a:t>
            </a:r>
            <a:r>
              <a:rPr lang="ru-RU" sz="3300" dirty="0"/>
              <a:t> </a:t>
            </a:r>
            <a:r>
              <a:rPr lang="ru-RU" sz="3300" dirty="0" err="1"/>
              <a:t>астанасы</a:t>
            </a:r>
            <a:r>
              <a:rPr lang="ru-RU" sz="3300" dirty="0"/>
              <a:t> </a:t>
            </a:r>
            <a:r>
              <a:rPr lang="ru-RU" sz="3300" dirty="0" err="1"/>
              <a:t>Кенджу</a:t>
            </a:r>
            <a:r>
              <a:rPr lang="ru-RU" sz="3300" dirty="0"/>
              <a:t> </a:t>
            </a:r>
            <a:r>
              <a:rPr lang="ru-RU" sz="3300" dirty="0" err="1"/>
              <a:t>қаласынан</a:t>
            </a:r>
            <a:r>
              <a:rPr lang="ru-RU" sz="3300" dirty="0"/>
              <a:t> Сеул </a:t>
            </a:r>
            <a:r>
              <a:rPr lang="ru-RU" sz="3300" dirty="0" err="1"/>
              <a:t>қаласына</a:t>
            </a:r>
            <a:r>
              <a:rPr lang="ru-RU" sz="3300" dirty="0"/>
              <a:t> </a:t>
            </a:r>
            <a:r>
              <a:rPr lang="ru-RU" sz="3300" dirty="0" err="1"/>
              <a:t>ауыстырылды</a:t>
            </a:r>
            <a:r>
              <a:rPr lang="ru-RU" sz="3300" dirty="0" smtClean="0"/>
              <a:t>.</a:t>
            </a:r>
          </a:p>
          <a:p>
            <a:r>
              <a:rPr lang="ru-RU" sz="3300" dirty="0"/>
              <a:t>1405 </a:t>
            </a:r>
            <a:r>
              <a:rPr lang="ru-RU" sz="3300" dirty="0" err="1"/>
              <a:t>жылы</a:t>
            </a:r>
            <a:r>
              <a:rPr lang="ru-RU" sz="3300" dirty="0"/>
              <a:t> </a:t>
            </a:r>
            <a:r>
              <a:rPr lang="ru-RU" sz="3300" dirty="0" err="1"/>
              <a:t>салынған</a:t>
            </a:r>
            <a:r>
              <a:rPr lang="ru-RU" sz="3300" dirty="0"/>
              <a:t> </a:t>
            </a:r>
            <a:r>
              <a:rPr lang="ru-RU" sz="3300" dirty="0" err="1"/>
              <a:t>Чхандоккун</a:t>
            </a:r>
            <a:r>
              <a:rPr lang="ru-RU" sz="3300" dirty="0"/>
              <a:t> </a:t>
            </a:r>
            <a:r>
              <a:rPr lang="ru-RU" sz="3300" dirty="0" err="1"/>
              <a:t>сарайы</a:t>
            </a:r>
            <a:r>
              <a:rPr lang="ru-RU" sz="3300" dirty="0"/>
              <a:t>. </a:t>
            </a:r>
            <a:r>
              <a:rPr lang="ru-RU" sz="3300" dirty="0" err="1"/>
              <a:t>Чосон</a:t>
            </a:r>
            <a:r>
              <a:rPr lang="ru-RU" sz="3300" dirty="0"/>
              <a:t> </a:t>
            </a:r>
            <a:r>
              <a:rPr lang="ru-RU" sz="3300" dirty="0" err="1"/>
              <a:t>әулетінің</a:t>
            </a:r>
            <a:r>
              <a:rPr lang="ru-RU" sz="3300" dirty="0"/>
              <a:t> </a:t>
            </a:r>
            <a:r>
              <a:rPr lang="ru-RU" sz="3300" dirty="0" err="1"/>
              <a:t>құрылыс</a:t>
            </a:r>
            <a:r>
              <a:rPr lang="ru-RU" sz="3300" dirty="0"/>
              <a:t> </a:t>
            </a:r>
            <a:r>
              <a:rPr lang="ru-RU" sz="3300" dirty="0" err="1"/>
              <a:t>сипатын</a:t>
            </a:r>
            <a:r>
              <a:rPr lang="ru-RU" sz="3300" dirty="0"/>
              <a:t> </a:t>
            </a:r>
            <a:r>
              <a:rPr lang="ru-RU" sz="3300" dirty="0" err="1"/>
              <a:t>сақтап</a:t>
            </a:r>
            <a:r>
              <a:rPr lang="ru-RU" sz="3300" dirty="0"/>
              <a:t> </a:t>
            </a:r>
            <a:r>
              <a:rPr lang="ru-RU" sz="3300" dirty="0" err="1"/>
              <a:t>қалған</a:t>
            </a:r>
            <a:r>
              <a:rPr lang="ru-RU" sz="3300" dirty="0"/>
              <a:t> </a:t>
            </a:r>
            <a:r>
              <a:rPr lang="ru-RU" sz="3300" dirty="0" err="1"/>
              <a:t>жалғыз</a:t>
            </a:r>
            <a:r>
              <a:rPr lang="ru-RU" sz="3300" dirty="0"/>
              <a:t> сарай. Сарай </a:t>
            </a:r>
            <a:r>
              <a:rPr lang="ru-RU" sz="3300" dirty="0" err="1"/>
              <a:t>аумағында</a:t>
            </a:r>
            <a:r>
              <a:rPr lang="ru-RU" sz="3300" dirty="0"/>
              <a:t> </a:t>
            </a:r>
            <a:r>
              <a:rPr lang="ru-RU" sz="3300" dirty="0" err="1"/>
              <a:t>Бивон</a:t>
            </a:r>
            <a:r>
              <a:rPr lang="ru-RU" sz="3300" dirty="0"/>
              <a:t> </a:t>
            </a:r>
            <a:r>
              <a:rPr lang="ru-RU" sz="3300" dirty="0" err="1"/>
              <a:t>бақшасы</a:t>
            </a:r>
            <a:r>
              <a:rPr lang="ru-RU" sz="3300" dirty="0"/>
              <a:t> </a:t>
            </a:r>
            <a:r>
              <a:rPr lang="ru-RU" sz="3300" dirty="0" err="1"/>
              <a:t>немесе</a:t>
            </a:r>
            <a:r>
              <a:rPr lang="ru-RU" sz="3300" dirty="0"/>
              <a:t> «</a:t>
            </a:r>
            <a:r>
              <a:rPr lang="ru-RU" sz="3300" dirty="0" err="1"/>
              <a:t>құпиялы</a:t>
            </a:r>
            <a:r>
              <a:rPr lang="ru-RU" sz="3300" dirty="0"/>
              <a:t> </a:t>
            </a:r>
            <a:r>
              <a:rPr lang="ru-RU" sz="3300" dirty="0" err="1"/>
              <a:t>бақша</a:t>
            </a:r>
            <a:r>
              <a:rPr lang="ru-RU" sz="3300" dirty="0"/>
              <a:t>» бар.</a:t>
            </a:r>
            <a:endParaRPr lang="ru-RU" sz="3300" dirty="0" smtClean="0">
              <a:effectLst/>
            </a:endParaRPr>
          </a:p>
          <a:p>
            <a:endParaRPr lang="ru-RU" dirty="0"/>
          </a:p>
        </p:txBody>
      </p:sp>
    </p:spTree>
    <p:extLst>
      <p:ext uri="{BB962C8B-B14F-4D97-AF65-F5344CB8AC3E}">
        <p14:creationId xmlns:p14="http://schemas.microsoft.com/office/powerpoint/2010/main" val="36490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342900"/>
            <a:ext cx="8915400" cy="5568322"/>
          </a:xfrm>
        </p:spPr>
        <p:txBody>
          <a:bodyPr>
            <a:noAutofit/>
          </a:bodyPr>
          <a:lstStyle/>
          <a:p>
            <a:r>
              <a:rPr lang="ru-RU" sz="3200" dirty="0" err="1">
                <a:latin typeface="Times New Roman" panose="02020603050405020304" pitchFamily="18" charset="0"/>
                <a:cs typeface="Times New Roman" panose="02020603050405020304" pitchFamily="18" charset="0"/>
              </a:rPr>
              <a:t>Намсан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тауы</a:t>
            </a:r>
            <a:r>
              <a:rPr lang="ru-RU" sz="3200" dirty="0">
                <a:latin typeface="Times New Roman" panose="02020603050405020304" pitchFamily="18" charset="0"/>
                <a:cs typeface="Times New Roman" panose="02020603050405020304" pitchFamily="18" charset="0"/>
              </a:rPr>
              <a:t> – Сеул </a:t>
            </a:r>
            <a:r>
              <a:rPr lang="ru-RU" sz="3200" dirty="0" err="1">
                <a:latin typeface="Times New Roman" panose="02020603050405020304" pitchFamily="18" charset="0"/>
                <a:cs typeface="Times New Roman" panose="02020603050405020304" pitchFamily="18" charset="0"/>
              </a:rPr>
              <a:t>қаласының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нышаны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Шыңында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субұрқақтары</a:t>
            </a:r>
            <a:r>
              <a:rPr lang="ru-RU" sz="3200" dirty="0">
                <a:latin typeface="Times New Roman" panose="02020603050405020304" pitchFamily="18" charset="0"/>
                <a:cs typeface="Times New Roman" panose="02020603050405020304" pitchFamily="18" charset="0"/>
              </a:rPr>
              <a:t>, Сеул </a:t>
            </a:r>
            <a:r>
              <a:rPr lang="ru-RU" sz="3200" dirty="0" err="1">
                <a:latin typeface="Times New Roman" panose="02020603050405020304" pitchFamily="18" charset="0"/>
                <a:cs typeface="Times New Roman" panose="02020603050405020304" pitchFamily="18" charset="0"/>
              </a:rPr>
              <a:t>мұнарасы</a:t>
            </a:r>
            <a:r>
              <a:rPr lang="ru-RU" sz="3200" dirty="0">
                <a:latin typeface="Times New Roman" panose="02020603050405020304" pitchFamily="18" charset="0"/>
                <a:cs typeface="Times New Roman" panose="02020603050405020304" pitchFamily="18" charset="0"/>
              </a:rPr>
              <a:t>, ботаника </a:t>
            </a:r>
            <a:r>
              <a:rPr lang="ru-RU" sz="3200" dirty="0" err="1">
                <a:latin typeface="Times New Roman" panose="02020603050405020304" pitchFamily="18" charset="0"/>
                <a:cs typeface="Times New Roman" panose="02020603050405020304" pitchFamily="18" charset="0"/>
              </a:rPr>
              <a:t>бағы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кітапхана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орналасқан</a:t>
            </a:r>
            <a:r>
              <a:rPr lang="ru-RU" sz="3200" dirty="0" smtClean="0">
                <a:latin typeface="Times New Roman" panose="02020603050405020304" pitchFamily="18" charset="0"/>
                <a:cs typeface="Times New Roman" panose="02020603050405020304" pitchFamily="18" charset="0"/>
              </a:rPr>
              <a:t>.</a:t>
            </a:r>
          </a:p>
          <a:p>
            <a:r>
              <a:rPr lang="ru-RU" sz="3200" dirty="0" err="1" smtClean="0">
                <a:latin typeface="Times New Roman" panose="02020603050405020304" pitchFamily="18" charset="0"/>
                <a:cs typeface="Times New Roman" panose="02020603050405020304" pitchFamily="18" charset="0"/>
              </a:rPr>
              <a:t>Чонме</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корольдік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қабірі</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Чосон</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әулеті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құрылған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кезде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салынған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Бұл</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жерде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барлық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салт-дәстүр</a:t>
            </a:r>
            <a:r>
              <a:rPr lang="ru-RU" sz="3200" dirty="0">
                <a:latin typeface="Times New Roman" panose="02020603050405020304" pitchFamily="18" charset="0"/>
                <a:cs typeface="Times New Roman" panose="02020603050405020304" pitchFamily="18" charset="0"/>
              </a:rPr>
              <a:t> мен </a:t>
            </a:r>
            <a:r>
              <a:rPr lang="ru-RU" sz="3200" dirty="0" err="1">
                <a:latin typeface="Times New Roman" panose="02020603050405020304" pitchFamily="18" charset="0"/>
                <a:cs typeface="Times New Roman" panose="02020603050405020304" pitchFamily="18" charset="0"/>
              </a:rPr>
              <a:t>әдет-ғұрыптар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сақталған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Сонымен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жыл</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сайын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мамыр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айының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басында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мерекелік</a:t>
            </a:r>
            <a:r>
              <a:rPr lang="ru-RU" sz="3200" dirty="0">
                <a:latin typeface="Times New Roman" panose="02020603050405020304" pitchFamily="18" charset="0"/>
                <a:cs typeface="Times New Roman" panose="02020603050405020304" pitchFamily="18" charset="0"/>
              </a:rPr>
              <a:t> шара </a:t>
            </a:r>
            <a:r>
              <a:rPr lang="ru-RU" sz="3200" dirty="0" err="1">
                <a:latin typeface="Times New Roman" panose="02020603050405020304" pitchFamily="18" charset="0"/>
                <a:cs typeface="Times New Roman" panose="02020603050405020304" pitchFamily="18" charset="0"/>
              </a:rPr>
              <a:t>ұйымдастырылады</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021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2800" dirty="0" err="1"/>
              <a:t>Кенбеккун</a:t>
            </a:r>
            <a:r>
              <a:rPr lang="ru-RU" sz="2800" dirty="0"/>
              <a:t> </a:t>
            </a:r>
            <a:r>
              <a:rPr lang="ru-RU" sz="2800" dirty="0" err="1" smtClean="0"/>
              <a:t>сарайында</a:t>
            </a:r>
            <a:r>
              <a:rPr lang="ru-RU" sz="2800" dirty="0" smtClean="0"/>
              <a:t> </a:t>
            </a:r>
            <a:r>
              <a:rPr lang="ru-RU" sz="2800" dirty="0" err="1"/>
              <a:t>Корей</a:t>
            </a:r>
            <a:r>
              <a:rPr lang="ru-RU" sz="2800" dirty="0"/>
              <a:t> </a:t>
            </a:r>
            <a:r>
              <a:rPr lang="ru-RU" sz="2800" dirty="0" err="1"/>
              <a:t>елінің</a:t>
            </a:r>
            <a:r>
              <a:rPr lang="ru-RU" sz="2800" dirty="0"/>
              <a:t> </a:t>
            </a:r>
            <a:r>
              <a:rPr lang="ru-RU" sz="2800" dirty="0" err="1"/>
              <a:t>ұлттық</a:t>
            </a:r>
            <a:r>
              <a:rPr lang="ru-RU" sz="2800" dirty="0"/>
              <a:t> </a:t>
            </a:r>
            <a:r>
              <a:rPr lang="ru-RU" sz="2800" dirty="0" err="1" smtClean="0"/>
              <a:t>этнографиялық</a:t>
            </a:r>
            <a:r>
              <a:rPr lang="ru-RU" sz="2800" dirty="0" smtClean="0"/>
              <a:t> </a:t>
            </a:r>
            <a:r>
              <a:rPr lang="ru-RU" sz="2800" dirty="0" err="1" smtClean="0"/>
              <a:t>мұражайы</a:t>
            </a:r>
            <a:r>
              <a:rPr lang="en-US" sz="2800" dirty="0" smtClean="0"/>
              <a:t> </a:t>
            </a:r>
            <a:r>
              <a:rPr lang="kk-KZ" sz="2800" dirty="0" smtClean="0"/>
              <a:t>орналасқан</a:t>
            </a:r>
            <a:r>
              <a:rPr lang="ru-RU" sz="2800" dirty="0" smtClean="0"/>
              <a:t>. </a:t>
            </a:r>
            <a:r>
              <a:rPr lang="ru-RU" sz="2800" dirty="0" err="1"/>
              <a:t>Мұражайда</a:t>
            </a:r>
            <a:r>
              <a:rPr lang="ru-RU" sz="2800" dirty="0"/>
              <a:t> 4000 </a:t>
            </a:r>
            <a:r>
              <a:rPr lang="ru-RU" sz="2800" dirty="0" err="1"/>
              <a:t>құнды</a:t>
            </a:r>
            <a:r>
              <a:rPr lang="ru-RU" sz="2800" dirty="0"/>
              <a:t> </a:t>
            </a:r>
            <a:r>
              <a:rPr lang="ru-RU" sz="2800" dirty="0" err="1" smtClean="0"/>
              <a:t>жәдігер</a:t>
            </a:r>
            <a:r>
              <a:rPr lang="ru-RU" sz="2800" dirty="0" smtClean="0"/>
              <a:t> </a:t>
            </a:r>
            <a:r>
              <a:rPr lang="ru-RU" sz="2800" dirty="0" err="1"/>
              <a:t>Корей</a:t>
            </a:r>
            <a:r>
              <a:rPr lang="ru-RU" sz="2800" dirty="0"/>
              <a:t> </a:t>
            </a:r>
            <a:r>
              <a:rPr lang="ru-RU" sz="2800" dirty="0" err="1"/>
              <a:t>елінің</a:t>
            </a:r>
            <a:r>
              <a:rPr lang="ru-RU" sz="2800" dirty="0"/>
              <a:t> бар </a:t>
            </a:r>
            <a:r>
              <a:rPr lang="ru-RU" sz="2800" dirty="0" err="1"/>
              <a:t>болмысын</a:t>
            </a:r>
            <a:r>
              <a:rPr lang="ru-RU" sz="2800" dirty="0"/>
              <a:t>, </a:t>
            </a:r>
            <a:r>
              <a:rPr lang="ru-RU" sz="2800" dirty="0" err="1"/>
              <a:t>тарихын</a:t>
            </a:r>
            <a:r>
              <a:rPr lang="ru-RU" sz="2800" dirty="0"/>
              <a:t>, </a:t>
            </a:r>
            <a:r>
              <a:rPr lang="ru-RU" sz="2800" dirty="0" err="1"/>
              <a:t>мәдениетін</a:t>
            </a:r>
            <a:r>
              <a:rPr lang="ru-RU" sz="2800" dirty="0"/>
              <a:t> </a:t>
            </a:r>
            <a:r>
              <a:rPr lang="ru-RU" sz="2800" dirty="0" err="1"/>
              <a:t>айқындайды</a:t>
            </a:r>
            <a:r>
              <a:rPr lang="ru-RU" sz="2800" dirty="0"/>
              <a:t>.</a:t>
            </a:r>
          </a:p>
        </p:txBody>
      </p:sp>
    </p:spTree>
    <p:extLst>
      <p:ext uri="{BB962C8B-B14F-4D97-AF65-F5344CB8AC3E}">
        <p14:creationId xmlns:p14="http://schemas.microsoft.com/office/powerpoint/2010/main" val="144312344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492</TotalTime>
  <Words>792</Words>
  <Application>Microsoft Office PowerPoint</Application>
  <PresentationFormat>Произвольный</PresentationFormat>
  <Paragraphs>52</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Легкий дым</vt:lpstr>
      <vt:lpstr>Сеул - Корей елінің астанасы</vt:lpstr>
      <vt:lpstr>#Сеул #Корея #Ханок</vt:lpstr>
      <vt:lpstr>Герб ЧОСОН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Әлемнің ең керемет әуежайы</vt:lpstr>
      <vt:lpstr>Презентация PowerPoint</vt:lpstr>
      <vt:lpstr>“Кибелчжи” газеті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Байрағы</vt:lpstr>
      <vt:lpstr>Гербі</vt:lpstr>
      <vt:lpstr>Презентация PowerPoint</vt:lpstr>
      <vt:lpstr>Презентация PowerPoint</vt:lpstr>
      <vt:lpstr>Презентация PowerPoint</vt:lpstr>
      <vt:lpstr>Тоннип синмун газеті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Екі Корея арасындағы соғыс</vt:lpstr>
      <vt:lpstr>Презентация PowerPoint</vt:lpstr>
      <vt:lpstr>Презентация PowerPoint</vt:lpstr>
      <vt:lpstr>Солтүстік Корея газеті</vt:lpstr>
      <vt:lpstr>Презентация PowerPoint</vt:lpstr>
      <vt:lpstr>Презентация PowerPoint</vt:lpstr>
      <vt:lpstr>Презентация PowerPoint</vt:lpstr>
      <vt:lpstr>Ури Синбун газеті</vt:lpstr>
      <vt:lpstr>Презентация PowerPoint</vt:lpstr>
      <vt:lpstr>Презентация PowerPoint</vt:lpstr>
      <vt:lpstr>Пхеньян Синмун газеті</vt:lpstr>
      <vt:lpstr>Кореяның қысы</vt:lpstr>
      <vt:lpstr>Презентация PowerPoint</vt:lpstr>
      <vt:lpstr>Презентация PowerPoint</vt:lpstr>
      <vt:lpstr>Презентация PowerPoint</vt:lpstr>
      <vt:lpstr>Презентация PowerPoint</vt:lpstr>
      <vt:lpstr>Кемпірқосақ субұрқағы</vt:lpstr>
      <vt:lpstr>Чосон дәуірінде тұрғызылған бес сарайдың ең үлкені - Кёнбоккун. Жалпы алып жатқан аумағы - 410 мың шаршы метр.</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Галия</dc:creator>
  <cp:lastModifiedBy>Asus</cp:lastModifiedBy>
  <cp:revision>52</cp:revision>
  <dcterms:created xsi:type="dcterms:W3CDTF">2014-12-02T14:35:54Z</dcterms:created>
  <dcterms:modified xsi:type="dcterms:W3CDTF">2023-10-30T16:41:10Z</dcterms:modified>
</cp:coreProperties>
</file>